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8" r:id="rId2"/>
    <p:sldId id="301" r:id="rId3"/>
    <p:sldId id="302" r:id="rId4"/>
    <p:sldId id="303" r:id="rId5"/>
    <p:sldId id="531" r:id="rId6"/>
    <p:sldId id="304" r:id="rId7"/>
    <p:sldId id="537" r:id="rId8"/>
    <p:sldId id="534" r:id="rId9"/>
    <p:sldId id="535" r:id="rId10"/>
    <p:sldId id="536" r:id="rId11"/>
    <p:sldId id="550" r:id="rId12"/>
    <p:sldId id="256" r:id="rId13"/>
    <p:sldId id="257" r:id="rId14"/>
    <p:sldId id="530" r:id="rId15"/>
    <p:sldId id="259" r:id="rId16"/>
    <p:sldId id="260" r:id="rId17"/>
    <p:sldId id="261" r:id="rId18"/>
    <p:sldId id="265" r:id="rId19"/>
    <p:sldId id="262" r:id="rId20"/>
    <p:sldId id="264" r:id="rId21"/>
    <p:sldId id="263"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2" r:id="rId38"/>
    <p:sldId id="281" r:id="rId39"/>
    <p:sldId id="283" r:id="rId40"/>
    <p:sldId id="284" r:id="rId41"/>
    <p:sldId id="285" r:id="rId42"/>
    <p:sldId id="286" r:id="rId43"/>
    <p:sldId id="538" r:id="rId44"/>
    <p:sldId id="540" r:id="rId45"/>
    <p:sldId id="541" r:id="rId46"/>
    <p:sldId id="542" r:id="rId47"/>
    <p:sldId id="543" r:id="rId48"/>
    <p:sldId id="544" r:id="rId49"/>
    <p:sldId id="545" r:id="rId50"/>
    <p:sldId id="546" r:id="rId51"/>
    <p:sldId id="547" r:id="rId52"/>
    <p:sldId id="548" r:id="rId53"/>
    <p:sldId id="549" r:id="rId54"/>
    <p:sldId id="539" r:id="rId55"/>
    <p:sldId id="556" r:id="rId56"/>
    <p:sldId id="555" r:id="rId57"/>
    <p:sldId id="554" r:id="rId58"/>
    <p:sldId id="553" r:id="rId59"/>
    <p:sldId id="552" r:id="rId60"/>
    <p:sldId id="558" r:id="rId61"/>
    <p:sldId id="559" r:id="rId62"/>
    <p:sldId id="551" r:id="rId63"/>
    <p:sldId id="529" r:id="rId6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BA6B9F-1793-4C95-94D3-B4EBAFD71CE1}" type="doc">
      <dgm:prSet loTypeId="urn:microsoft.com/office/officeart/2005/8/layout/hProcess9" loCatId="process" qsTypeId="urn:microsoft.com/office/officeart/2005/8/quickstyle/simple1" qsCatId="simple" csTypeId="urn:microsoft.com/office/officeart/2005/8/colors/accent1_2" csCatId="accent1" phldr="1"/>
      <dgm:spPr/>
    </dgm:pt>
    <dgm:pt modelId="{51D654A5-3C9F-4F0D-9C8D-9FA57362B44B}">
      <dgm:prSet phldrT="[Metin]"/>
      <dgm:spPr/>
      <dgm:t>
        <a:bodyPr/>
        <a:lstStyle/>
        <a:p>
          <a:r>
            <a:rPr lang="tr-TR" dirty="0" err="1"/>
            <a:t>German</a:t>
          </a:r>
          <a:endParaRPr lang="tr-TR" dirty="0"/>
        </a:p>
        <a:p>
          <a:r>
            <a:rPr lang="tr-TR" dirty="0" err="1"/>
            <a:t>Company</a:t>
          </a:r>
          <a:endParaRPr lang="en-US" dirty="0"/>
        </a:p>
      </dgm:t>
    </dgm:pt>
    <dgm:pt modelId="{5C7AAF45-FBAF-43A9-8615-5EABC3FE0D73}" type="parTrans" cxnId="{D922F49D-28A1-49F5-956C-6FE5EA0D02C1}">
      <dgm:prSet/>
      <dgm:spPr/>
      <dgm:t>
        <a:bodyPr/>
        <a:lstStyle/>
        <a:p>
          <a:endParaRPr lang="en-US"/>
        </a:p>
      </dgm:t>
    </dgm:pt>
    <dgm:pt modelId="{517A1E8D-660D-4EC4-A636-4E5DBE29F3FA}" type="sibTrans" cxnId="{D922F49D-28A1-49F5-956C-6FE5EA0D02C1}">
      <dgm:prSet/>
      <dgm:spPr/>
      <dgm:t>
        <a:bodyPr/>
        <a:lstStyle/>
        <a:p>
          <a:endParaRPr lang="en-US"/>
        </a:p>
      </dgm:t>
    </dgm:pt>
    <dgm:pt modelId="{20158DC1-0CAE-45ED-ADC0-59B3619B7AD2}">
      <dgm:prSet phldrT="[Metin]"/>
      <dgm:spPr/>
      <dgm:t>
        <a:bodyPr/>
        <a:lstStyle/>
        <a:p>
          <a:r>
            <a:rPr lang="tr-TR" dirty="0" err="1"/>
            <a:t>İnvetsment</a:t>
          </a:r>
          <a:r>
            <a:rPr lang="tr-TR" dirty="0"/>
            <a:t> in</a:t>
          </a:r>
        </a:p>
        <a:p>
          <a:r>
            <a:rPr lang="tr-TR" dirty="0"/>
            <a:t>U.S.</a:t>
          </a:r>
        </a:p>
      </dgm:t>
    </dgm:pt>
    <dgm:pt modelId="{95330F4C-3646-4C25-BB8D-B3A44FD4542E}" type="parTrans" cxnId="{528BD1A2-9B72-486F-936E-1946415A36AE}">
      <dgm:prSet/>
      <dgm:spPr/>
      <dgm:t>
        <a:bodyPr/>
        <a:lstStyle/>
        <a:p>
          <a:endParaRPr lang="en-US"/>
        </a:p>
      </dgm:t>
    </dgm:pt>
    <dgm:pt modelId="{6D1FD584-07C8-464B-874B-374F1E4C5C00}" type="sibTrans" cxnId="{528BD1A2-9B72-486F-936E-1946415A36AE}">
      <dgm:prSet/>
      <dgm:spPr/>
      <dgm:t>
        <a:bodyPr/>
        <a:lstStyle/>
        <a:p>
          <a:endParaRPr lang="en-US"/>
        </a:p>
      </dgm:t>
    </dgm:pt>
    <dgm:pt modelId="{A9E10048-9AD8-44DB-9758-A66A51FD3007}">
      <dgm:prSet phldrT="[Metin]"/>
      <dgm:spPr/>
      <dgm:t>
        <a:bodyPr/>
        <a:lstStyle/>
        <a:p>
          <a:r>
            <a:rPr lang="tr-TR" dirty="0"/>
            <a:t>United </a:t>
          </a:r>
          <a:r>
            <a:rPr lang="tr-TR" dirty="0" err="1"/>
            <a:t>State</a:t>
          </a:r>
          <a:endParaRPr lang="en-US" dirty="0"/>
        </a:p>
      </dgm:t>
    </dgm:pt>
    <dgm:pt modelId="{3425FBDF-0C6C-4E5C-AA36-AD3346A3AB84}" type="parTrans" cxnId="{7ADB1700-D187-481C-8820-71BED14D5582}">
      <dgm:prSet/>
      <dgm:spPr/>
      <dgm:t>
        <a:bodyPr/>
        <a:lstStyle/>
        <a:p>
          <a:endParaRPr lang="en-US"/>
        </a:p>
      </dgm:t>
    </dgm:pt>
    <dgm:pt modelId="{26C00D4F-77A1-49DF-B3EF-4561FED9B64C}" type="sibTrans" cxnId="{7ADB1700-D187-481C-8820-71BED14D5582}">
      <dgm:prSet/>
      <dgm:spPr/>
      <dgm:t>
        <a:bodyPr/>
        <a:lstStyle/>
        <a:p>
          <a:endParaRPr lang="en-US"/>
        </a:p>
      </dgm:t>
    </dgm:pt>
    <dgm:pt modelId="{E98C0A88-C4EC-4D55-976A-2BDB68D7077B}" type="pres">
      <dgm:prSet presAssocID="{21BA6B9F-1793-4C95-94D3-B4EBAFD71CE1}" presName="CompostProcess" presStyleCnt="0">
        <dgm:presLayoutVars>
          <dgm:dir/>
          <dgm:resizeHandles val="exact"/>
        </dgm:presLayoutVars>
      </dgm:prSet>
      <dgm:spPr/>
    </dgm:pt>
    <dgm:pt modelId="{63485776-1F93-423D-8A49-151254A44DA7}" type="pres">
      <dgm:prSet presAssocID="{21BA6B9F-1793-4C95-94D3-B4EBAFD71CE1}" presName="arrow" presStyleLbl="bgShp" presStyleIdx="0" presStyleCnt="1"/>
      <dgm:spPr/>
    </dgm:pt>
    <dgm:pt modelId="{63E0D490-93F7-4686-A3C8-F312602E51C6}" type="pres">
      <dgm:prSet presAssocID="{21BA6B9F-1793-4C95-94D3-B4EBAFD71CE1}" presName="linearProcess" presStyleCnt="0"/>
      <dgm:spPr/>
    </dgm:pt>
    <dgm:pt modelId="{2653BFF3-F1CE-40E0-9D4C-A9EDDB6FBBEA}" type="pres">
      <dgm:prSet presAssocID="{51D654A5-3C9F-4F0D-9C8D-9FA57362B44B}" presName="textNode" presStyleLbl="node1" presStyleIdx="0" presStyleCnt="3">
        <dgm:presLayoutVars>
          <dgm:bulletEnabled val="1"/>
        </dgm:presLayoutVars>
      </dgm:prSet>
      <dgm:spPr/>
    </dgm:pt>
    <dgm:pt modelId="{D423E2B9-336A-4818-A756-82D8B1EB39A4}" type="pres">
      <dgm:prSet presAssocID="{517A1E8D-660D-4EC4-A636-4E5DBE29F3FA}" presName="sibTrans" presStyleCnt="0"/>
      <dgm:spPr/>
    </dgm:pt>
    <dgm:pt modelId="{A226A597-F12D-4437-962B-498D7526692E}" type="pres">
      <dgm:prSet presAssocID="{20158DC1-0CAE-45ED-ADC0-59B3619B7AD2}" presName="textNode" presStyleLbl="node1" presStyleIdx="1" presStyleCnt="3">
        <dgm:presLayoutVars>
          <dgm:bulletEnabled val="1"/>
        </dgm:presLayoutVars>
      </dgm:prSet>
      <dgm:spPr/>
    </dgm:pt>
    <dgm:pt modelId="{BC9664DD-1017-4054-8182-83095C3B5BAA}" type="pres">
      <dgm:prSet presAssocID="{6D1FD584-07C8-464B-874B-374F1E4C5C00}" presName="sibTrans" presStyleCnt="0"/>
      <dgm:spPr/>
    </dgm:pt>
    <dgm:pt modelId="{96F21275-BAD3-4CC1-B2F6-1BC7C22991F9}" type="pres">
      <dgm:prSet presAssocID="{A9E10048-9AD8-44DB-9758-A66A51FD3007}" presName="textNode" presStyleLbl="node1" presStyleIdx="2" presStyleCnt="3">
        <dgm:presLayoutVars>
          <dgm:bulletEnabled val="1"/>
        </dgm:presLayoutVars>
      </dgm:prSet>
      <dgm:spPr/>
    </dgm:pt>
  </dgm:ptLst>
  <dgm:cxnLst>
    <dgm:cxn modelId="{7ADB1700-D187-481C-8820-71BED14D5582}" srcId="{21BA6B9F-1793-4C95-94D3-B4EBAFD71CE1}" destId="{A9E10048-9AD8-44DB-9758-A66A51FD3007}" srcOrd="2" destOrd="0" parTransId="{3425FBDF-0C6C-4E5C-AA36-AD3346A3AB84}" sibTransId="{26C00D4F-77A1-49DF-B3EF-4561FED9B64C}"/>
    <dgm:cxn modelId="{06E71A1F-79D7-4347-A237-7379CA961F21}" type="presOf" srcId="{51D654A5-3C9F-4F0D-9C8D-9FA57362B44B}" destId="{2653BFF3-F1CE-40E0-9D4C-A9EDDB6FBBEA}" srcOrd="0" destOrd="0" presId="urn:microsoft.com/office/officeart/2005/8/layout/hProcess9"/>
    <dgm:cxn modelId="{6F752D8B-15C5-446B-81FC-B6A4A3E48911}" type="presOf" srcId="{21BA6B9F-1793-4C95-94D3-B4EBAFD71CE1}" destId="{E98C0A88-C4EC-4D55-976A-2BDB68D7077B}" srcOrd="0" destOrd="0" presId="urn:microsoft.com/office/officeart/2005/8/layout/hProcess9"/>
    <dgm:cxn modelId="{B39A2896-F51A-42B5-ABEC-D051238835E7}" type="presOf" srcId="{A9E10048-9AD8-44DB-9758-A66A51FD3007}" destId="{96F21275-BAD3-4CC1-B2F6-1BC7C22991F9}" srcOrd="0" destOrd="0" presId="urn:microsoft.com/office/officeart/2005/8/layout/hProcess9"/>
    <dgm:cxn modelId="{D922F49D-28A1-49F5-956C-6FE5EA0D02C1}" srcId="{21BA6B9F-1793-4C95-94D3-B4EBAFD71CE1}" destId="{51D654A5-3C9F-4F0D-9C8D-9FA57362B44B}" srcOrd="0" destOrd="0" parTransId="{5C7AAF45-FBAF-43A9-8615-5EABC3FE0D73}" sibTransId="{517A1E8D-660D-4EC4-A636-4E5DBE29F3FA}"/>
    <dgm:cxn modelId="{528BD1A2-9B72-486F-936E-1946415A36AE}" srcId="{21BA6B9F-1793-4C95-94D3-B4EBAFD71CE1}" destId="{20158DC1-0CAE-45ED-ADC0-59B3619B7AD2}" srcOrd="1" destOrd="0" parTransId="{95330F4C-3646-4C25-BB8D-B3A44FD4542E}" sibTransId="{6D1FD584-07C8-464B-874B-374F1E4C5C00}"/>
    <dgm:cxn modelId="{80DE83BB-AD69-43F0-B156-AF71097B4181}" type="presOf" srcId="{20158DC1-0CAE-45ED-ADC0-59B3619B7AD2}" destId="{A226A597-F12D-4437-962B-498D7526692E}" srcOrd="0" destOrd="0" presId="urn:microsoft.com/office/officeart/2005/8/layout/hProcess9"/>
    <dgm:cxn modelId="{F1AE2517-0FB7-4FFA-A42C-E0D5CB8C0227}" type="presParOf" srcId="{E98C0A88-C4EC-4D55-976A-2BDB68D7077B}" destId="{63485776-1F93-423D-8A49-151254A44DA7}" srcOrd="0" destOrd="0" presId="urn:microsoft.com/office/officeart/2005/8/layout/hProcess9"/>
    <dgm:cxn modelId="{86369589-9DDF-4A45-83AD-D554DBB74223}" type="presParOf" srcId="{E98C0A88-C4EC-4D55-976A-2BDB68D7077B}" destId="{63E0D490-93F7-4686-A3C8-F312602E51C6}" srcOrd="1" destOrd="0" presId="urn:microsoft.com/office/officeart/2005/8/layout/hProcess9"/>
    <dgm:cxn modelId="{8AD746AA-859D-4E85-B4E8-88F50695A5D6}" type="presParOf" srcId="{63E0D490-93F7-4686-A3C8-F312602E51C6}" destId="{2653BFF3-F1CE-40E0-9D4C-A9EDDB6FBBEA}" srcOrd="0" destOrd="0" presId="urn:microsoft.com/office/officeart/2005/8/layout/hProcess9"/>
    <dgm:cxn modelId="{172942F5-94AB-48E7-9361-8AB6555ACE14}" type="presParOf" srcId="{63E0D490-93F7-4686-A3C8-F312602E51C6}" destId="{D423E2B9-336A-4818-A756-82D8B1EB39A4}" srcOrd="1" destOrd="0" presId="urn:microsoft.com/office/officeart/2005/8/layout/hProcess9"/>
    <dgm:cxn modelId="{42DFE573-DD6C-423C-9B74-6412FDE255A6}" type="presParOf" srcId="{63E0D490-93F7-4686-A3C8-F312602E51C6}" destId="{A226A597-F12D-4437-962B-498D7526692E}" srcOrd="2" destOrd="0" presId="urn:microsoft.com/office/officeart/2005/8/layout/hProcess9"/>
    <dgm:cxn modelId="{C0FF28B0-024A-4367-910F-6FE41B5556FE}" type="presParOf" srcId="{63E0D490-93F7-4686-A3C8-F312602E51C6}" destId="{BC9664DD-1017-4054-8182-83095C3B5BAA}" srcOrd="3" destOrd="0" presId="urn:microsoft.com/office/officeart/2005/8/layout/hProcess9"/>
    <dgm:cxn modelId="{0EB25399-3A6E-4A4B-8D2D-DB4698C69782}" type="presParOf" srcId="{63E0D490-93F7-4686-A3C8-F312602E51C6}" destId="{96F21275-BAD3-4CC1-B2F6-1BC7C22991F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03E30E-F728-47FD-8E92-76C7797F9C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98E236D-0755-4E7B-8C1E-64CA6464AC4B}">
      <dgm:prSet/>
      <dgm:spPr/>
      <dgm:t>
        <a:bodyPr/>
        <a:lstStyle/>
        <a:p>
          <a:pPr rtl="0"/>
          <a:r>
            <a:rPr lang="tr-TR" dirty="0" err="1"/>
            <a:t>Abrupt</a:t>
          </a:r>
          <a:r>
            <a:rPr lang="tr-TR" dirty="0"/>
            <a:t> </a:t>
          </a:r>
          <a:r>
            <a:rPr lang="tr-TR" dirty="0" err="1"/>
            <a:t>Downturn</a:t>
          </a:r>
          <a:r>
            <a:rPr lang="tr-TR" dirty="0"/>
            <a:t> in </a:t>
          </a:r>
          <a:r>
            <a:rPr lang="tr-TR" dirty="0" err="1"/>
            <a:t>Retail</a:t>
          </a:r>
          <a:r>
            <a:rPr lang="tr-TR" dirty="0"/>
            <a:t> </a:t>
          </a:r>
          <a:r>
            <a:rPr lang="tr-TR" dirty="0" err="1"/>
            <a:t>Purchasing</a:t>
          </a:r>
          <a:r>
            <a:rPr lang="tr-TR" dirty="0"/>
            <a:t> </a:t>
          </a:r>
          <a:r>
            <a:rPr lang="en-US" dirty="0"/>
            <a:t>in</a:t>
          </a:r>
          <a:r>
            <a:rPr lang="tr-TR" dirty="0"/>
            <a:t> U.S.</a:t>
          </a:r>
          <a:endParaRPr lang="en-US" dirty="0"/>
        </a:p>
      </dgm:t>
    </dgm:pt>
    <dgm:pt modelId="{1B0100F9-7F94-4AB8-96CA-AFCF28131B5B}" type="parTrans" cxnId="{B1B6EE2F-B64F-4A5C-9121-C0FF5BF20E31}">
      <dgm:prSet/>
      <dgm:spPr/>
      <dgm:t>
        <a:bodyPr/>
        <a:lstStyle/>
        <a:p>
          <a:endParaRPr lang="en-US"/>
        </a:p>
      </dgm:t>
    </dgm:pt>
    <dgm:pt modelId="{9DA20464-DF83-4996-B09A-C70888EFA51D}" type="sibTrans" cxnId="{B1B6EE2F-B64F-4A5C-9121-C0FF5BF20E31}">
      <dgm:prSet/>
      <dgm:spPr/>
      <dgm:t>
        <a:bodyPr/>
        <a:lstStyle/>
        <a:p>
          <a:endParaRPr lang="en-US"/>
        </a:p>
      </dgm:t>
    </dgm:pt>
    <dgm:pt modelId="{68C52316-D0A9-4C07-94BB-5A9ED6003585}" type="pres">
      <dgm:prSet presAssocID="{D403E30E-F728-47FD-8E92-76C7797F9CEC}" presName="CompostProcess" presStyleCnt="0">
        <dgm:presLayoutVars>
          <dgm:dir/>
          <dgm:resizeHandles val="exact"/>
        </dgm:presLayoutVars>
      </dgm:prSet>
      <dgm:spPr/>
    </dgm:pt>
    <dgm:pt modelId="{1D763BE5-1FDF-41BA-A305-E9569247C162}" type="pres">
      <dgm:prSet presAssocID="{D403E30E-F728-47FD-8E92-76C7797F9CEC}" presName="arrow" presStyleLbl="bgShp" presStyleIdx="0" presStyleCnt="1" custScaleX="117647" custLinFactNeighborX="14260" custLinFactNeighborY="-5516"/>
      <dgm:spPr/>
    </dgm:pt>
    <dgm:pt modelId="{55921C0B-F7B0-447E-9FD3-D854D67B7479}" type="pres">
      <dgm:prSet presAssocID="{D403E30E-F728-47FD-8E92-76C7797F9CEC}" presName="linearProcess" presStyleCnt="0"/>
      <dgm:spPr/>
    </dgm:pt>
    <dgm:pt modelId="{DC2B5EFD-4256-4B90-9FF3-A2DD45D727ED}" type="pres">
      <dgm:prSet presAssocID="{098E236D-0755-4E7B-8C1E-64CA6464AC4B}" presName="textNode" presStyleLbl="node1" presStyleIdx="0" presStyleCnt="1" custScaleX="84078" custScaleY="218675" custLinFactNeighborX="-20334" custLinFactNeighborY="-15662">
        <dgm:presLayoutVars>
          <dgm:bulletEnabled val="1"/>
        </dgm:presLayoutVars>
      </dgm:prSet>
      <dgm:spPr/>
    </dgm:pt>
  </dgm:ptLst>
  <dgm:cxnLst>
    <dgm:cxn modelId="{2020D72B-0BAD-4031-883E-1348DF92C7C3}" type="presOf" srcId="{D403E30E-F728-47FD-8E92-76C7797F9CEC}" destId="{68C52316-D0A9-4C07-94BB-5A9ED6003585}" srcOrd="0" destOrd="0" presId="urn:microsoft.com/office/officeart/2005/8/layout/hProcess9"/>
    <dgm:cxn modelId="{B1B6EE2F-B64F-4A5C-9121-C0FF5BF20E31}" srcId="{D403E30E-F728-47FD-8E92-76C7797F9CEC}" destId="{098E236D-0755-4E7B-8C1E-64CA6464AC4B}" srcOrd="0" destOrd="0" parTransId="{1B0100F9-7F94-4AB8-96CA-AFCF28131B5B}" sibTransId="{9DA20464-DF83-4996-B09A-C70888EFA51D}"/>
    <dgm:cxn modelId="{97B80590-F2A7-45B9-A3FC-558697007280}" type="presOf" srcId="{098E236D-0755-4E7B-8C1E-64CA6464AC4B}" destId="{DC2B5EFD-4256-4B90-9FF3-A2DD45D727ED}" srcOrd="0" destOrd="0" presId="urn:microsoft.com/office/officeart/2005/8/layout/hProcess9"/>
    <dgm:cxn modelId="{3DC51851-22E9-4061-8A87-156C81CEE1B4}" type="presParOf" srcId="{68C52316-D0A9-4C07-94BB-5A9ED6003585}" destId="{1D763BE5-1FDF-41BA-A305-E9569247C162}" srcOrd="0" destOrd="0" presId="urn:microsoft.com/office/officeart/2005/8/layout/hProcess9"/>
    <dgm:cxn modelId="{697FD21A-CDFC-46CD-960E-F249B5FB3F25}" type="presParOf" srcId="{68C52316-D0A9-4C07-94BB-5A9ED6003585}" destId="{55921C0B-F7B0-447E-9FD3-D854D67B7479}" srcOrd="1" destOrd="0" presId="urn:microsoft.com/office/officeart/2005/8/layout/hProcess9"/>
    <dgm:cxn modelId="{153B53D9-08AB-4983-9CB3-FCEE9B2D09EB}" type="presParOf" srcId="{55921C0B-F7B0-447E-9FD3-D854D67B7479}" destId="{DC2B5EFD-4256-4B90-9FF3-A2DD45D727ED}"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85776-1F93-423D-8A49-151254A44DA7}">
      <dsp:nvSpPr>
        <dsp:cNvPr id="0" name=""/>
        <dsp:cNvSpPr/>
      </dsp:nvSpPr>
      <dsp:spPr>
        <a:xfrm>
          <a:off x="457199" y="0"/>
          <a:ext cx="5181600" cy="4064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53BFF3-F1CE-40E0-9D4C-A9EDDB6FBBEA}">
      <dsp:nvSpPr>
        <dsp:cNvPr id="0" name=""/>
        <dsp:cNvSpPr/>
      </dsp:nvSpPr>
      <dsp:spPr>
        <a:xfrm>
          <a:off x="186" y="1219199"/>
          <a:ext cx="1929482" cy="162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tr-TR" sz="2600" kern="1200" dirty="0" err="1"/>
            <a:t>German</a:t>
          </a:r>
          <a:endParaRPr lang="tr-TR" sz="2600" kern="1200" dirty="0"/>
        </a:p>
        <a:p>
          <a:pPr marL="0" lvl="0" indent="0" algn="ctr" defTabSz="1155700">
            <a:lnSpc>
              <a:spcPct val="90000"/>
            </a:lnSpc>
            <a:spcBef>
              <a:spcPct val="0"/>
            </a:spcBef>
            <a:spcAft>
              <a:spcPct val="35000"/>
            </a:spcAft>
            <a:buNone/>
          </a:pPr>
          <a:r>
            <a:rPr lang="tr-TR" sz="2600" kern="1200" dirty="0" err="1"/>
            <a:t>Company</a:t>
          </a:r>
          <a:endParaRPr lang="en-US" sz="2600" kern="1200" dirty="0"/>
        </a:p>
      </dsp:txBody>
      <dsp:txXfrm>
        <a:off x="79541" y="1298554"/>
        <a:ext cx="1770772" cy="1466890"/>
      </dsp:txXfrm>
    </dsp:sp>
    <dsp:sp modelId="{A226A597-F12D-4437-962B-498D7526692E}">
      <dsp:nvSpPr>
        <dsp:cNvPr id="0" name=""/>
        <dsp:cNvSpPr/>
      </dsp:nvSpPr>
      <dsp:spPr>
        <a:xfrm>
          <a:off x="2083258" y="1219199"/>
          <a:ext cx="1929482" cy="162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tr-TR" sz="2600" kern="1200" dirty="0" err="1"/>
            <a:t>İnvetsment</a:t>
          </a:r>
          <a:r>
            <a:rPr lang="tr-TR" sz="2600" kern="1200" dirty="0"/>
            <a:t> in</a:t>
          </a:r>
        </a:p>
        <a:p>
          <a:pPr marL="0" lvl="0" indent="0" algn="ctr" defTabSz="1155700">
            <a:lnSpc>
              <a:spcPct val="90000"/>
            </a:lnSpc>
            <a:spcBef>
              <a:spcPct val="0"/>
            </a:spcBef>
            <a:spcAft>
              <a:spcPct val="35000"/>
            </a:spcAft>
            <a:buNone/>
          </a:pPr>
          <a:r>
            <a:rPr lang="tr-TR" sz="2600" kern="1200" dirty="0"/>
            <a:t>U.S.</a:t>
          </a:r>
        </a:p>
      </dsp:txBody>
      <dsp:txXfrm>
        <a:off x="2162613" y="1298554"/>
        <a:ext cx="1770772" cy="1466890"/>
      </dsp:txXfrm>
    </dsp:sp>
    <dsp:sp modelId="{96F21275-BAD3-4CC1-B2F6-1BC7C22991F9}">
      <dsp:nvSpPr>
        <dsp:cNvPr id="0" name=""/>
        <dsp:cNvSpPr/>
      </dsp:nvSpPr>
      <dsp:spPr>
        <a:xfrm>
          <a:off x="4166331" y="1219199"/>
          <a:ext cx="1929482" cy="162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tr-TR" sz="2600" kern="1200" dirty="0"/>
            <a:t>United </a:t>
          </a:r>
          <a:r>
            <a:rPr lang="tr-TR" sz="2600" kern="1200" dirty="0" err="1"/>
            <a:t>State</a:t>
          </a:r>
          <a:endParaRPr lang="en-US" sz="2600" kern="1200" dirty="0"/>
        </a:p>
      </dsp:txBody>
      <dsp:txXfrm>
        <a:off x="4245686" y="1298554"/>
        <a:ext cx="1770772" cy="1466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3BE5-1FDF-41BA-A305-E9569247C162}">
      <dsp:nvSpPr>
        <dsp:cNvPr id="0" name=""/>
        <dsp:cNvSpPr/>
      </dsp:nvSpPr>
      <dsp:spPr>
        <a:xfrm>
          <a:off x="1" y="0"/>
          <a:ext cx="3384374" cy="15441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2B5EFD-4256-4B90-9FF3-A2DD45D727ED}">
      <dsp:nvSpPr>
        <dsp:cNvPr id="0" name=""/>
        <dsp:cNvSpPr/>
      </dsp:nvSpPr>
      <dsp:spPr>
        <a:xfrm>
          <a:off x="89195" y="3"/>
          <a:ext cx="2160813" cy="1350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tr-TR" sz="2000" kern="1200" dirty="0" err="1"/>
            <a:t>Abrupt</a:t>
          </a:r>
          <a:r>
            <a:rPr lang="tr-TR" sz="2000" kern="1200" dirty="0"/>
            <a:t> </a:t>
          </a:r>
          <a:r>
            <a:rPr lang="tr-TR" sz="2000" kern="1200" dirty="0" err="1"/>
            <a:t>Downturn</a:t>
          </a:r>
          <a:r>
            <a:rPr lang="tr-TR" sz="2000" kern="1200" dirty="0"/>
            <a:t> in </a:t>
          </a:r>
          <a:r>
            <a:rPr lang="tr-TR" sz="2000" kern="1200" dirty="0" err="1"/>
            <a:t>Retail</a:t>
          </a:r>
          <a:r>
            <a:rPr lang="tr-TR" sz="2000" kern="1200" dirty="0"/>
            <a:t> </a:t>
          </a:r>
          <a:r>
            <a:rPr lang="tr-TR" sz="2000" kern="1200" dirty="0" err="1"/>
            <a:t>Purchasing</a:t>
          </a:r>
          <a:r>
            <a:rPr lang="tr-TR" sz="2000" kern="1200" dirty="0"/>
            <a:t> </a:t>
          </a:r>
          <a:r>
            <a:rPr lang="en-US" sz="2000" kern="1200" dirty="0"/>
            <a:t>in</a:t>
          </a:r>
          <a:r>
            <a:rPr lang="tr-TR" sz="2000" kern="1200" dirty="0"/>
            <a:t> U.S.</a:t>
          </a:r>
          <a:endParaRPr lang="en-US" sz="2000" kern="1200" dirty="0"/>
        </a:p>
      </dsp:txBody>
      <dsp:txXfrm>
        <a:off x="155127" y="65935"/>
        <a:ext cx="2028949" cy="12187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810800-CD4B-42AB-92C5-A9897A802752}" type="datetimeFigureOut">
              <a:rPr lang="tr-TR" smtClean="0"/>
              <a:t>27.12.2018</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44039-9F4D-46CE-BE89-B1254F8EFE29}" type="slidenum">
              <a:rPr lang="tr-TR" smtClean="0"/>
              <a:t>‹#›</a:t>
            </a:fld>
            <a:endParaRPr lang="tr-TR"/>
          </a:p>
        </p:txBody>
      </p:sp>
    </p:spTree>
    <p:extLst>
      <p:ext uri="{BB962C8B-B14F-4D97-AF65-F5344CB8AC3E}">
        <p14:creationId xmlns:p14="http://schemas.microsoft.com/office/powerpoint/2010/main" val="185398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9C9F3BD7-CC81-4766-84A2-CD6881A192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FB723C47-0B9C-41EE-9553-8D081DBD7C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4100" name="Slide Number Placeholder 3">
            <a:extLst>
              <a:ext uri="{FF2B5EF4-FFF2-40B4-BE49-F238E27FC236}">
                <a16:creationId xmlns:a16="http://schemas.microsoft.com/office/drawing/2014/main" id="{C1681D23-98E1-4B10-B7BB-18D410B98C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6A19F01-292D-44B6-B15A-B3D762765597}" type="slidenum">
              <a:rPr lang="tr-TR" altLang="tr-TR" smtClean="0"/>
              <a:pPr/>
              <a:t>1</a:t>
            </a:fld>
            <a:endParaRPr lang="tr-TR" alt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7644039-9F4D-46CE-BE89-B1254F8EFE29}" type="slidenum">
              <a:rPr lang="tr-TR" smtClean="0"/>
              <a:t>56</a:t>
            </a:fld>
            <a:endParaRPr lang="tr-TR"/>
          </a:p>
        </p:txBody>
      </p:sp>
    </p:spTree>
    <p:extLst>
      <p:ext uri="{BB962C8B-B14F-4D97-AF65-F5344CB8AC3E}">
        <p14:creationId xmlns:p14="http://schemas.microsoft.com/office/powerpoint/2010/main" val="311724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ayt Resmi Yer Tutucusu 1">
            <a:extLst>
              <a:ext uri="{FF2B5EF4-FFF2-40B4-BE49-F238E27FC236}">
                <a16:creationId xmlns:a16="http://schemas.microsoft.com/office/drawing/2014/main" id="{ED18E8EE-3EDE-4A27-9390-8795FD2AC1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 Yer Tutucusu 2">
            <a:extLst>
              <a:ext uri="{FF2B5EF4-FFF2-40B4-BE49-F238E27FC236}">
                <a16:creationId xmlns:a16="http://schemas.microsoft.com/office/drawing/2014/main" id="{AC4B2487-1FDC-4D48-967A-E4A6D185CE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tr-TR" altLang="tr-TR"/>
          </a:p>
        </p:txBody>
      </p:sp>
      <p:sp>
        <p:nvSpPr>
          <p:cNvPr id="68612" name="Slayt Numarası Yer Tutucusu 3">
            <a:extLst>
              <a:ext uri="{FF2B5EF4-FFF2-40B4-BE49-F238E27FC236}">
                <a16:creationId xmlns:a16="http://schemas.microsoft.com/office/drawing/2014/main" id="{8FE36B62-2EE6-4565-B22F-9868FDADC2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4AD692-CD51-4690-BBCA-F4AC5A59D275}" type="slidenum">
              <a:rPr lang="tr-TR" altLang="en-US" smtClean="0"/>
              <a:pPr/>
              <a:t>63</a:t>
            </a:fld>
            <a:endParaRPr lang="tr-T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9C56F04-EFB3-4C10-80B4-8DBF40D40F1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D2AD800-D612-456E-B7FA-2E4AFC29BD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EAE5633-8F97-49CF-8E17-F03AA459B8AD}"/>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5" name="Alt Bilgi Yer Tutucusu 4">
            <a:extLst>
              <a:ext uri="{FF2B5EF4-FFF2-40B4-BE49-F238E27FC236}">
                <a16:creationId xmlns:a16="http://schemas.microsoft.com/office/drawing/2014/main" id="{42EDD441-ED50-4565-977D-D881348511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B3B4515-DA68-4837-A665-F520B5158E9C}"/>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2255887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C069A8A-BED7-4B22-B0B4-A384455ABBB0}"/>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B917B2F-F20A-45F5-A8C1-14AC535241F7}"/>
              </a:ext>
            </a:extLst>
          </p:cNvPr>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ABCF7B0-77C9-4883-92C4-EFC813C592A5}"/>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5" name="Alt Bilgi Yer Tutucusu 4">
            <a:extLst>
              <a:ext uri="{FF2B5EF4-FFF2-40B4-BE49-F238E27FC236}">
                <a16:creationId xmlns:a16="http://schemas.microsoft.com/office/drawing/2014/main" id="{1E98CAA7-A637-404E-873A-D7220C399A0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E916951-5452-4397-9FE9-771358E12058}"/>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733275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A9E567BE-2C2D-4830-9912-839FEE873096}"/>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4DC9EFC-03D4-44A8-BCB9-2B9D282872BD}"/>
              </a:ext>
            </a:extLst>
          </p:cNvPr>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BF2323B-3384-4413-AB75-2D37FD64258F}"/>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5" name="Alt Bilgi Yer Tutucusu 4">
            <a:extLst>
              <a:ext uri="{FF2B5EF4-FFF2-40B4-BE49-F238E27FC236}">
                <a16:creationId xmlns:a16="http://schemas.microsoft.com/office/drawing/2014/main" id="{AE048737-0E4C-46F8-84E8-0E114294841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B3A375B-1033-4EEA-AB68-BCF8CC2678E9}"/>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341880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4383D24-D158-4CFD-88AD-41876F068CB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1E15773-E92E-4214-A9B1-CCE45047F5A6}"/>
              </a:ext>
            </a:extLst>
          </p:cNvPr>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08B1450-926B-4E1E-9A4B-8CA95321C5A4}"/>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5" name="Alt Bilgi Yer Tutucusu 4">
            <a:extLst>
              <a:ext uri="{FF2B5EF4-FFF2-40B4-BE49-F238E27FC236}">
                <a16:creationId xmlns:a16="http://schemas.microsoft.com/office/drawing/2014/main" id="{9AD3179C-7321-4623-A9FF-A864E818EC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CD6D748-4F23-46DB-93FE-48FB64E4B066}"/>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1963484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E2BF2BA-D91B-4DDB-A27B-79DFEBB5A68F}"/>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77D13AB-C19B-4928-B17D-6B8FB423A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a:extLst>
              <a:ext uri="{FF2B5EF4-FFF2-40B4-BE49-F238E27FC236}">
                <a16:creationId xmlns:a16="http://schemas.microsoft.com/office/drawing/2014/main" id="{CEFDCC0C-0B06-4725-90A2-236144D4D949}"/>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5" name="Alt Bilgi Yer Tutucusu 4">
            <a:extLst>
              <a:ext uri="{FF2B5EF4-FFF2-40B4-BE49-F238E27FC236}">
                <a16:creationId xmlns:a16="http://schemas.microsoft.com/office/drawing/2014/main" id="{431FB292-2A42-4A73-AACB-C80457F0AA9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F756AC1-E1D0-491E-81BF-AA3088898FF4}"/>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2261941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FC27343-FA07-4D67-9BD6-1E2BA930BB3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F0C3DCF-A59E-4771-93B4-36688324DB5F}"/>
              </a:ext>
            </a:extLst>
          </p:cNvPr>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BA3EF9A-69D8-4244-98F6-4F6BCE9EF341}"/>
              </a:ext>
            </a:extLst>
          </p:cNvPr>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4CA84C09-6B0E-47C4-8D76-CC50A2D78FE8}"/>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6" name="Alt Bilgi Yer Tutucusu 5">
            <a:extLst>
              <a:ext uri="{FF2B5EF4-FFF2-40B4-BE49-F238E27FC236}">
                <a16:creationId xmlns:a16="http://schemas.microsoft.com/office/drawing/2014/main" id="{1B57947E-8F80-4BF3-8860-A424A837F44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88687B7-DFDB-4BBC-9907-762A0DB6EDFF}"/>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1464590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BC7BE0A-ACEE-4322-8ACD-CAD4F565965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A9AB87A-B5CA-413F-8937-ACCC806207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a:extLst>
              <a:ext uri="{FF2B5EF4-FFF2-40B4-BE49-F238E27FC236}">
                <a16:creationId xmlns:a16="http://schemas.microsoft.com/office/drawing/2014/main" id="{0F6E195D-7112-46EE-BD17-691FB3A4B674}"/>
              </a:ext>
            </a:extLst>
          </p:cNvPr>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1EA7C03A-1D3E-4091-B17C-78AEFBC740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a:extLst>
              <a:ext uri="{FF2B5EF4-FFF2-40B4-BE49-F238E27FC236}">
                <a16:creationId xmlns:a16="http://schemas.microsoft.com/office/drawing/2014/main" id="{D293359A-A3F6-4B2C-8CFB-AE9E6C9189D7}"/>
              </a:ext>
            </a:extLst>
          </p:cNvPr>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EBBDA3E3-3CCB-4787-B8CC-9891A388D2F6}"/>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8" name="Alt Bilgi Yer Tutucusu 7">
            <a:extLst>
              <a:ext uri="{FF2B5EF4-FFF2-40B4-BE49-F238E27FC236}">
                <a16:creationId xmlns:a16="http://schemas.microsoft.com/office/drawing/2014/main" id="{21C14356-0F6A-45E6-83F9-16BCADCEF067}"/>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E302B19F-6D7C-4406-A9EF-6DDE4DD5EDEF}"/>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161770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47686AB-682F-481D-B63A-2E5818298A4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B5707CA-C04A-4801-BFAE-8D0B06457877}"/>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4" name="Alt Bilgi Yer Tutucusu 3">
            <a:extLst>
              <a:ext uri="{FF2B5EF4-FFF2-40B4-BE49-F238E27FC236}">
                <a16:creationId xmlns:a16="http://schemas.microsoft.com/office/drawing/2014/main" id="{A88A01F5-FA61-4AA3-A67E-26A0C28131C0}"/>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F1628BC-7F7B-424E-854D-FFAFCF3C8455}"/>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1676027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FB631672-BB6A-4C7F-B723-176741908597}"/>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3" name="Alt Bilgi Yer Tutucusu 2">
            <a:extLst>
              <a:ext uri="{FF2B5EF4-FFF2-40B4-BE49-F238E27FC236}">
                <a16:creationId xmlns:a16="http://schemas.microsoft.com/office/drawing/2014/main" id="{0DA14E3D-95C4-4899-9583-A9A92A3CF643}"/>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F261D442-6147-4C29-A2E0-1DC27D83EBA7}"/>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174524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2FCD2A9-AE64-455E-ABB7-C03404619A3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91DD5D48-B554-4612-8B95-3FE18F380E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22013E97-84A7-44B1-B683-53F8DBE9F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B4936D97-89D9-4F99-91B0-EAFB75ACC97E}"/>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6" name="Alt Bilgi Yer Tutucusu 5">
            <a:extLst>
              <a:ext uri="{FF2B5EF4-FFF2-40B4-BE49-F238E27FC236}">
                <a16:creationId xmlns:a16="http://schemas.microsoft.com/office/drawing/2014/main" id="{39F055B3-8308-41F0-BEAD-697DDC76E9B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F245522-950E-4A6D-8373-F1DC7F7DE84A}"/>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3661377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F559DA6-239A-4494-B8DE-D58BDA95A6E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C67C5A25-DB82-4CA7-8E19-BEB1EA2904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25ADCA4-F917-413F-87F6-EF734AD6E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8D230A87-CAFA-4DD7-B317-E88EFD336BF8}"/>
              </a:ext>
            </a:extLst>
          </p:cNvPr>
          <p:cNvSpPr>
            <a:spLocks noGrp="1"/>
          </p:cNvSpPr>
          <p:nvPr>
            <p:ph type="dt" sz="half" idx="10"/>
          </p:nvPr>
        </p:nvSpPr>
        <p:spPr/>
        <p:txBody>
          <a:bodyPr/>
          <a:lstStyle/>
          <a:p>
            <a:fld id="{EBFAEAE3-80F2-43E1-B1C7-5012133D5571}" type="datetimeFigureOut">
              <a:rPr lang="tr-TR" smtClean="0"/>
              <a:t>27.12.2018</a:t>
            </a:fld>
            <a:endParaRPr lang="tr-TR"/>
          </a:p>
        </p:txBody>
      </p:sp>
      <p:sp>
        <p:nvSpPr>
          <p:cNvPr id="6" name="Alt Bilgi Yer Tutucusu 5">
            <a:extLst>
              <a:ext uri="{FF2B5EF4-FFF2-40B4-BE49-F238E27FC236}">
                <a16:creationId xmlns:a16="http://schemas.microsoft.com/office/drawing/2014/main" id="{AEA74A73-C3AB-4B2D-A87B-A528B22DF2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C195220-0313-4FD7-865A-5FC96DC4D683}"/>
              </a:ext>
            </a:extLst>
          </p:cNvPr>
          <p:cNvSpPr>
            <a:spLocks noGrp="1"/>
          </p:cNvSpPr>
          <p:nvPr>
            <p:ph type="sldNum" sz="quarter" idx="12"/>
          </p:nvPr>
        </p:nvSpPr>
        <p:spPr/>
        <p:txBody>
          <a:bodyPr/>
          <a:lstStyle/>
          <a:p>
            <a:fld id="{7DE1C69F-A4E1-4EC2-8F1C-225D025C1E0A}" type="slidenum">
              <a:rPr lang="tr-TR" smtClean="0"/>
              <a:t>‹#›</a:t>
            </a:fld>
            <a:endParaRPr lang="tr-TR"/>
          </a:p>
        </p:txBody>
      </p:sp>
    </p:spTree>
    <p:extLst>
      <p:ext uri="{BB962C8B-B14F-4D97-AF65-F5344CB8AC3E}">
        <p14:creationId xmlns:p14="http://schemas.microsoft.com/office/powerpoint/2010/main" val="2442998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55CD651-2FED-4EE3-9A08-093CE460B5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DE1E7A9-892B-4D63-9312-6C12E11915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AA9A06C-1F7F-4267-9435-C0B097014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FAEAE3-80F2-43E1-B1C7-5012133D5571}" type="datetimeFigureOut">
              <a:rPr lang="tr-TR" smtClean="0"/>
              <a:t>27.12.2018</a:t>
            </a:fld>
            <a:endParaRPr lang="tr-TR"/>
          </a:p>
        </p:txBody>
      </p:sp>
      <p:sp>
        <p:nvSpPr>
          <p:cNvPr id="5" name="Alt Bilgi Yer Tutucusu 4">
            <a:extLst>
              <a:ext uri="{FF2B5EF4-FFF2-40B4-BE49-F238E27FC236}">
                <a16:creationId xmlns:a16="http://schemas.microsoft.com/office/drawing/2014/main" id="{4FF6F965-B00F-408D-AE7A-875051C247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4C0262D9-3FE9-42CD-970F-9706F9B24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1C69F-A4E1-4EC2-8F1C-225D025C1E0A}" type="slidenum">
              <a:rPr lang="tr-TR" smtClean="0"/>
              <a:t>‹#›</a:t>
            </a:fld>
            <a:endParaRPr lang="tr-TR"/>
          </a:p>
        </p:txBody>
      </p:sp>
    </p:spTree>
    <p:extLst>
      <p:ext uri="{BB962C8B-B14F-4D97-AF65-F5344CB8AC3E}">
        <p14:creationId xmlns:p14="http://schemas.microsoft.com/office/powerpoint/2010/main" val="1833024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7437CE-29BD-4125-BAF4-3E0B60FB58E2}"/>
              </a:ext>
            </a:extLst>
          </p:cNvPr>
          <p:cNvSpPr/>
          <p:nvPr/>
        </p:nvSpPr>
        <p:spPr>
          <a:xfrm>
            <a:off x="10210801" y="0"/>
            <a:ext cx="530225" cy="6858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pic>
        <p:nvPicPr>
          <p:cNvPr id="3075" name="Picture 2">
            <a:extLst>
              <a:ext uri="{FF2B5EF4-FFF2-40B4-BE49-F238E27FC236}">
                <a16:creationId xmlns:a16="http://schemas.microsoft.com/office/drawing/2014/main" id="{7D97094D-B192-455F-BBD0-D132F02B6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692151"/>
            <a:ext cx="72104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6" name="TextBox 4">
            <a:extLst>
              <a:ext uri="{FF2B5EF4-FFF2-40B4-BE49-F238E27FC236}">
                <a16:creationId xmlns:a16="http://schemas.microsoft.com/office/drawing/2014/main" id="{87F91A7A-B9FE-4574-A293-DCB1541CF58D}"/>
              </a:ext>
            </a:extLst>
          </p:cNvPr>
          <p:cNvSpPr txBox="1">
            <a:spLocks noChangeArrowheads="1"/>
          </p:cNvSpPr>
          <p:nvPr/>
        </p:nvSpPr>
        <p:spPr bwMode="auto">
          <a:xfrm>
            <a:off x="2598738" y="1676401"/>
            <a:ext cx="6870700"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tr-TR" b="1" dirty="0"/>
              <a:t>END2982</a:t>
            </a:r>
            <a:r>
              <a:rPr lang="en-US" altLang="tr-TR" b="1" dirty="0"/>
              <a:t> </a:t>
            </a:r>
            <a:r>
              <a:rPr lang="tr-TR" altLang="tr-TR" b="1" dirty="0"/>
              <a:t>MANUFACTURING SYSTEMS</a:t>
            </a:r>
          </a:p>
        </p:txBody>
      </p:sp>
      <p:sp>
        <p:nvSpPr>
          <p:cNvPr id="6" name="Rectangle 5">
            <a:extLst>
              <a:ext uri="{FF2B5EF4-FFF2-40B4-BE49-F238E27FC236}">
                <a16:creationId xmlns:a16="http://schemas.microsoft.com/office/drawing/2014/main" id="{C3BB42E0-B6DE-427C-B6B3-434D221B6DC8}"/>
              </a:ext>
            </a:extLst>
          </p:cNvPr>
          <p:cNvSpPr/>
          <p:nvPr/>
        </p:nvSpPr>
        <p:spPr>
          <a:xfrm>
            <a:off x="9048750" y="144463"/>
            <a:ext cx="585788" cy="1339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pic>
        <p:nvPicPr>
          <p:cNvPr id="3078" name="Picture 2">
            <a:extLst>
              <a:ext uri="{FF2B5EF4-FFF2-40B4-BE49-F238E27FC236}">
                <a16:creationId xmlns:a16="http://schemas.microsoft.com/office/drawing/2014/main" id="{C7116839-20A2-496F-B5D8-FD2450D196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6225" y="144463"/>
            <a:ext cx="1341438"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6B7115C-553D-4FC9-81A6-F9B2BFA655D0}"/>
              </a:ext>
            </a:extLst>
          </p:cNvPr>
          <p:cNvSpPr/>
          <p:nvPr/>
        </p:nvSpPr>
        <p:spPr>
          <a:xfrm>
            <a:off x="2593975" y="2133601"/>
            <a:ext cx="6699250" cy="574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sp>
        <p:nvSpPr>
          <p:cNvPr id="3080" name="TextBox 9">
            <a:extLst>
              <a:ext uri="{FF2B5EF4-FFF2-40B4-BE49-F238E27FC236}">
                <a16:creationId xmlns:a16="http://schemas.microsoft.com/office/drawing/2014/main" id="{6098AA95-6868-438F-9573-8C84F645CA83}"/>
              </a:ext>
            </a:extLst>
          </p:cNvPr>
          <p:cNvSpPr txBox="1">
            <a:spLocks noChangeArrowheads="1"/>
          </p:cNvSpPr>
          <p:nvPr/>
        </p:nvSpPr>
        <p:spPr bwMode="auto">
          <a:xfrm>
            <a:off x="2593976" y="2247900"/>
            <a:ext cx="7389813"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tr-TR" b="1" dirty="0" err="1"/>
              <a:t>Doç.Dr.</a:t>
            </a:r>
            <a:r>
              <a:rPr lang="tr-TR" altLang="tr-TR" sz="2500" b="1" dirty="0" err="1">
                <a:latin typeface="Arial Black" panose="020B0A04020102020204" pitchFamily="34" charset="0"/>
              </a:rPr>
              <a:t>Doğan</a:t>
            </a:r>
            <a:r>
              <a:rPr lang="tr-TR" altLang="tr-TR" sz="2500" b="1" dirty="0">
                <a:latin typeface="Arial Black" panose="020B0A04020102020204" pitchFamily="34" charset="0"/>
              </a:rPr>
              <a:t> ÖZGEN</a:t>
            </a:r>
          </a:p>
        </p:txBody>
      </p:sp>
      <p:sp>
        <p:nvSpPr>
          <p:cNvPr id="3081" name="TextBox 10">
            <a:extLst>
              <a:ext uri="{FF2B5EF4-FFF2-40B4-BE49-F238E27FC236}">
                <a16:creationId xmlns:a16="http://schemas.microsoft.com/office/drawing/2014/main" id="{AD4376F9-FFAF-4BD5-9177-797E0BBBF53B}"/>
              </a:ext>
            </a:extLst>
          </p:cNvPr>
          <p:cNvSpPr txBox="1">
            <a:spLocks noChangeArrowheads="1"/>
          </p:cNvSpPr>
          <p:nvPr/>
        </p:nvSpPr>
        <p:spPr bwMode="auto">
          <a:xfrm>
            <a:off x="2587625" y="2925764"/>
            <a:ext cx="7462838" cy="21482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tr-TR" altLang="tr-TR" sz="2800" b="1" u="sng" dirty="0"/>
              <a:t>SUBJECT: </a:t>
            </a:r>
            <a:r>
              <a:rPr lang="tr-TR" sz="2800" dirty="0"/>
              <a:t>Enterprise </a:t>
            </a:r>
            <a:r>
              <a:rPr lang="tr-TR" sz="2800" dirty="0" err="1"/>
              <a:t>Globalization</a:t>
            </a:r>
            <a:r>
              <a:rPr lang="tr-TR" sz="2800" dirty="0"/>
              <a:t> </a:t>
            </a:r>
            <a:r>
              <a:rPr lang="tr-TR" sz="2800" dirty="0" err="1"/>
              <a:t>Strategies</a:t>
            </a:r>
            <a:r>
              <a:rPr lang="tr-TR" altLang="tr-TR" sz="2800" b="1" dirty="0"/>
              <a:t>	</a:t>
            </a:r>
          </a:p>
          <a:p>
            <a:pPr eaLnBrk="1" hangingPunct="1">
              <a:spcBef>
                <a:spcPct val="0"/>
              </a:spcBef>
              <a:buFontTx/>
              <a:buNone/>
            </a:pPr>
            <a:endParaRPr lang="tr-TR" altLang="tr-TR" sz="2400" b="1" u="sng" dirty="0"/>
          </a:p>
          <a:p>
            <a:pPr>
              <a:buFont typeface="Arial" panose="020B0604020202020204" pitchFamily="34" charset="0"/>
              <a:buNone/>
            </a:pPr>
            <a:r>
              <a:rPr lang="tr-TR" altLang="tr-TR" sz="2400" b="1" u="sng" dirty="0"/>
              <a:t>PREPARED BY:</a:t>
            </a:r>
            <a:br>
              <a:rPr lang="tr-TR" altLang="tr-TR" sz="2400" b="1" dirty="0"/>
            </a:br>
            <a:r>
              <a:rPr lang="tr-TR" altLang="tr-TR" sz="2400" b="1" dirty="0"/>
              <a:t>16069002	MUSTAFA KALELİ</a:t>
            </a:r>
          </a:p>
          <a:p>
            <a:pPr>
              <a:buFont typeface="Arial" panose="020B0604020202020204" pitchFamily="34" charset="0"/>
              <a:buNone/>
            </a:pPr>
            <a:r>
              <a:rPr lang="tr-TR" altLang="tr-TR" sz="2400" b="1" dirty="0"/>
              <a:t>17069704	KORAY EYYUPOĞLU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4B0CED5-4E27-4DAF-B296-0AA9646D8728}"/>
              </a:ext>
            </a:extLst>
          </p:cNvPr>
          <p:cNvSpPr>
            <a:spLocks noGrp="1"/>
          </p:cNvSpPr>
          <p:nvPr>
            <p:ph idx="1"/>
          </p:nvPr>
        </p:nvSpPr>
        <p:spPr>
          <a:xfrm>
            <a:off x="838200" y="364469"/>
            <a:ext cx="10515600" cy="6356841"/>
          </a:xfrm>
        </p:spPr>
        <p:txBody>
          <a:bodyPr>
            <a:normAutofit fontScale="92500" lnSpcReduction="10000"/>
          </a:bodyPr>
          <a:lstStyle/>
          <a:p>
            <a:pPr marL="0" indent="0">
              <a:buNone/>
            </a:pPr>
            <a:r>
              <a:rPr lang="tr-TR" sz="3200" dirty="0"/>
              <a:t>	</a:t>
            </a:r>
            <a:r>
              <a:rPr lang="en-US" sz="3200" dirty="0"/>
              <a:t>For manufacturing, to a large extent, the pace of globalization is controlled by large enterprises. The successful global manufacturing enterprise typically designs products for different regions on the globe, has manufacturing capabilities in several countries, and sells its products in multiple markets in many countries. Therefore, large manufacturing enterprises in the twenty-first century, whether they like it or not, must prepare strategies for </a:t>
            </a:r>
            <a:endParaRPr lang="tr-TR" sz="3200" dirty="0"/>
          </a:p>
          <a:p>
            <a:pPr marL="0" indent="0">
              <a:buNone/>
            </a:pPr>
            <a:r>
              <a:rPr lang="tr-TR" sz="3200" dirty="0"/>
              <a:t>1. P</a:t>
            </a:r>
            <a:r>
              <a:rPr lang="en-US" sz="3200" dirty="0" err="1"/>
              <a:t>roduct</a:t>
            </a:r>
            <a:r>
              <a:rPr lang="en-US" sz="3200" dirty="0"/>
              <a:t> design that fits multiple cultures and regulations, </a:t>
            </a:r>
            <a:endParaRPr lang="tr-TR" sz="3200" dirty="0"/>
          </a:p>
          <a:p>
            <a:pPr marL="0" indent="0">
              <a:buNone/>
            </a:pPr>
            <a:r>
              <a:rPr lang="en-US" sz="3200" dirty="0"/>
              <a:t>2</a:t>
            </a:r>
            <a:r>
              <a:rPr lang="tr-TR" sz="3200" dirty="0"/>
              <a:t>. C</a:t>
            </a:r>
            <a:r>
              <a:rPr lang="en-US" sz="3200" dirty="0" err="1"/>
              <a:t>ost</a:t>
            </a:r>
            <a:r>
              <a:rPr lang="en-US" sz="3200" dirty="0"/>
              <a:t>-effective, globally distributed manufacturing plants, </a:t>
            </a:r>
            <a:endParaRPr lang="tr-TR" sz="3200" dirty="0"/>
          </a:p>
          <a:p>
            <a:pPr marL="0" indent="0">
              <a:buNone/>
            </a:pPr>
            <a:r>
              <a:rPr lang="en-US" sz="3200" dirty="0"/>
              <a:t>3</a:t>
            </a:r>
            <a:r>
              <a:rPr lang="tr-TR" sz="3200" dirty="0"/>
              <a:t>. A</a:t>
            </a:r>
            <a:r>
              <a:rPr lang="en-US" sz="3200" dirty="0"/>
              <a:t> business strategy that serves a global multi-cultural market. </a:t>
            </a:r>
            <a:endParaRPr lang="tr-TR" sz="3200" dirty="0"/>
          </a:p>
          <a:p>
            <a:pPr marL="0" indent="0">
              <a:buNone/>
            </a:pPr>
            <a:r>
              <a:rPr lang="tr-TR" sz="3200" dirty="0"/>
              <a:t>	</a:t>
            </a:r>
            <a:r>
              <a:rPr lang="en-US" sz="3200" dirty="0"/>
              <a:t>The overall growth of a global manufacturing enterprise depends upon the entire worldwide integration of its successful product development, manufacturing, and business strategy</a:t>
            </a:r>
            <a:endParaRPr lang="tr-TR" sz="3200" dirty="0"/>
          </a:p>
        </p:txBody>
      </p:sp>
    </p:spTree>
    <p:extLst>
      <p:ext uri="{BB962C8B-B14F-4D97-AF65-F5344CB8AC3E}">
        <p14:creationId xmlns:p14="http://schemas.microsoft.com/office/powerpoint/2010/main" val="578102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F672B65-5F6E-4403-97D7-BDD7F8ED963D}"/>
              </a:ext>
            </a:extLst>
          </p:cNvPr>
          <p:cNvSpPr>
            <a:spLocks noGrp="1"/>
          </p:cNvSpPr>
          <p:nvPr>
            <p:ph type="title"/>
          </p:nvPr>
        </p:nvSpPr>
        <p:spPr>
          <a:xfrm>
            <a:off x="838200" y="2766218"/>
            <a:ext cx="9437016" cy="1325563"/>
          </a:xfrm>
        </p:spPr>
        <p:txBody>
          <a:bodyPr/>
          <a:lstStyle/>
          <a:p>
            <a:r>
              <a:rPr lang="en-US" b="1" dirty="0"/>
              <a:t>13.1 WHY ENTERPRISES BECOME GLOBAL</a:t>
            </a:r>
            <a:endParaRPr lang="tr-TR" b="1" dirty="0"/>
          </a:p>
        </p:txBody>
      </p:sp>
    </p:spTree>
    <p:extLst>
      <p:ext uri="{BB962C8B-B14F-4D97-AF65-F5344CB8AC3E}">
        <p14:creationId xmlns:p14="http://schemas.microsoft.com/office/powerpoint/2010/main" val="2722075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2209800" y="260650"/>
            <a:ext cx="7772400" cy="1080119"/>
          </a:xfrm>
        </p:spPr>
        <p:txBody>
          <a:bodyPr>
            <a:normAutofit/>
          </a:bodyPr>
          <a:lstStyle/>
          <a:p>
            <a:r>
              <a:rPr lang="en-US" sz="3200" dirty="0">
                <a:solidFill>
                  <a:srgbClr val="FF0000"/>
                </a:solidFill>
              </a:rPr>
              <a:t>13.1 WHY ENTERPRISES BECOME GLOBAL</a:t>
            </a:r>
          </a:p>
        </p:txBody>
      </p:sp>
      <p:sp>
        <p:nvSpPr>
          <p:cNvPr id="3" name="Alt Başlık 2"/>
          <p:cNvSpPr>
            <a:spLocks noGrp="1"/>
          </p:cNvSpPr>
          <p:nvPr>
            <p:ph type="subTitle" idx="1"/>
          </p:nvPr>
        </p:nvSpPr>
        <p:spPr>
          <a:xfrm>
            <a:off x="1524000" y="1340768"/>
            <a:ext cx="8748464" cy="5040560"/>
          </a:xfrm>
        </p:spPr>
        <p:txBody>
          <a:bodyPr>
            <a:normAutofit fontScale="92500" lnSpcReduction="10000"/>
          </a:bodyPr>
          <a:lstStyle/>
          <a:p>
            <a:endParaRPr lang="tr-TR" sz="2000" dirty="0"/>
          </a:p>
          <a:p>
            <a:r>
              <a:rPr lang="en-US" sz="2000" dirty="0"/>
              <a:t>Globalization enables all enterprises to operate at an international </a:t>
            </a:r>
            <a:r>
              <a:rPr lang="en-US" sz="2000" dirty="0" err="1"/>
              <a:t>leve</a:t>
            </a:r>
            <a:r>
              <a:rPr lang="tr-TR" sz="2000" dirty="0"/>
              <a:t>L</a:t>
            </a:r>
          </a:p>
          <a:p>
            <a:pPr marL="342900" indent="-342900">
              <a:buFont typeface="Wingdings" panose="05000000000000000000" pitchFamily="2" charset="2"/>
              <a:buChar char="§"/>
            </a:pPr>
            <a:endParaRPr lang="tr-TR" sz="2000" dirty="0"/>
          </a:p>
          <a:p>
            <a:r>
              <a:rPr lang="en-US" sz="2000" dirty="0"/>
              <a:t>The development of new communications technologies</a:t>
            </a:r>
            <a:endParaRPr lang="tr-TR" sz="2000" dirty="0"/>
          </a:p>
          <a:p>
            <a:r>
              <a:rPr lang="tr-TR" sz="2000" dirty="0"/>
              <a:t> </a:t>
            </a:r>
          </a:p>
          <a:p>
            <a:endParaRPr lang="tr-TR" sz="2000" dirty="0"/>
          </a:p>
          <a:p>
            <a:endParaRPr lang="tr-TR" sz="2000" dirty="0"/>
          </a:p>
          <a:p>
            <a:endParaRPr lang="tr-TR" sz="2000" dirty="0"/>
          </a:p>
          <a:p>
            <a:r>
              <a:rPr lang="en-US" sz="2000" dirty="0"/>
              <a:t>English as the international language for science and</a:t>
            </a:r>
            <a:r>
              <a:rPr lang="tr-TR" sz="2000" dirty="0"/>
              <a:t> </a:t>
            </a:r>
            <a:r>
              <a:rPr lang="en-US" sz="2000" dirty="0"/>
              <a:t>business </a:t>
            </a:r>
            <a:endParaRPr lang="tr-TR" sz="2000" dirty="0"/>
          </a:p>
          <a:p>
            <a:endParaRPr lang="tr-TR" sz="2000" dirty="0"/>
          </a:p>
          <a:p>
            <a:pPr marL="342900" indent="-342900">
              <a:buFont typeface="Wingdings" panose="05000000000000000000" pitchFamily="2" charset="2"/>
              <a:buChar char="ü"/>
            </a:pPr>
            <a:r>
              <a:rPr lang="en-US" sz="2000" dirty="0"/>
              <a:t>Facilitate</a:t>
            </a:r>
            <a:r>
              <a:rPr lang="tr-TR" sz="2000" dirty="0"/>
              <a:t> </a:t>
            </a:r>
            <a:r>
              <a:rPr lang="en-US" sz="2000" dirty="0"/>
              <a:t>the integration of international trade</a:t>
            </a:r>
            <a:r>
              <a:rPr lang="tr-TR" sz="2000" dirty="0"/>
              <a:t>.</a:t>
            </a:r>
          </a:p>
          <a:p>
            <a:pPr marL="342900" indent="-342900">
              <a:buFont typeface="Wingdings" panose="05000000000000000000" pitchFamily="2" charset="2"/>
              <a:buChar char="ü"/>
            </a:pPr>
            <a:r>
              <a:rPr lang="tr-TR" sz="2000" dirty="0"/>
              <a:t>E</a:t>
            </a:r>
            <a:r>
              <a:rPr lang="en-US" sz="2000" dirty="0" err="1"/>
              <a:t>nable</a:t>
            </a:r>
            <a:r>
              <a:rPr lang="en-US" sz="2000" dirty="0"/>
              <a:t> the easy exchange of knowledge</a:t>
            </a:r>
          </a:p>
          <a:p>
            <a:r>
              <a:rPr lang="en-US" sz="2000" dirty="0"/>
              <a:t>among the peoples of the world</a:t>
            </a:r>
            <a:r>
              <a:rPr lang="tr-TR" sz="2000" dirty="0"/>
              <a:t>.</a:t>
            </a:r>
          </a:p>
          <a:p>
            <a:r>
              <a:rPr lang="tr-TR" sz="2000" dirty="0" err="1"/>
              <a:t>With</a:t>
            </a:r>
            <a:r>
              <a:rPr lang="tr-TR" sz="2000" dirty="0"/>
              <a:t> </a:t>
            </a:r>
            <a:r>
              <a:rPr lang="tr-TR" sz="2000" dirty="0" err="1"/>
              <a:t>increased</a:t>
            </a:r>
            <a:r>
              <a:rPr lang="tr-TR" sz="2000" dirty="0"/>
              <a:t> </a:t>
            </a:r>
            <a:r>
              <a:rPr lang="tr-TR" sz="2000" dirty="0" err="1"/>
              <a:t>competition</a:t>
            </a:r>
            <a:endParaRPr lang="en-US" sz="2000" dirty="0"/>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92" t="33258" r="39304" b="18556"/>
          <a:stretch/>
        </p:blipFill>
        <p:spPr bwMode="auto">
          <a:xfrm>
            <a:off x="2351584" y="2852936"/>
            <a:ext cx="2062163"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29" t="32315" r="39632" b="18965"/>
          <a:stretch/>
        </p:blipFill>
        <p:spPr bwMode="auto">
          <a:xfrm>
            <a:off x="4943873" y="2871986"/>
            <a:ext cx="2021475" cy="96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46" t="32525" r="47556" b="19267"/>
          <a:stretch/>
        </p:blipFill>
        <p:spPr bwMode="auto">
          <a:xfrm>
            <a:off x="7536160" y="2824832"/>
            <a:ext cx="1701688" cy="999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7533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2927697" y="620688"/>
            <a:ext cx="6336606" cy="523220"/>
          </a:xfrm>
          <a:prstGeom prst="rect">
            <a:avLst/>
          </a:prstGeom>
        </p:spPr>
        <p:txBody>
          <a:bodyPr wrap="none">
            <a:spAutoFit/>
          </a:bodyPr>
          <a:lstStyle/>
          <a:p>
            <a:r>
              <a:rPr lang="en-US" sz="2800" b="1" dirty="0"/>
              <a:t>13.1 WHY ENTERPRISES BECOME GLOBAL</a:t>
            </a:r>
          </a:p>
        </p:txBody>
      </p:sp>
      <p:sp>
        <p:nvSpPr>
          <p:cNvPr id="3" name="Dikdörtgen 2"/>
          <p:cNvSpPr/>
          <p:nvPr/>
        </p:nvSpPr>
        <p:spPr>
          <a:xfrm>
            <a:off x="2135560" y="1340769"/>
            <a:ext cx="7920880" cy="4247317"/>
          </a:xfrm>
          <a:prstGeom prst="rect">
            <a:avLst/>
          </a:prstGeom>
        </p:spPr>
        <p:txBody>
          <a:bodyPr wrap="square">
            <a:spAutoFit/>
          </a:bodyPr>
          <a:lstStyle/>
          <a:p>
            <a:pPr marL="285750" indent="-285750">
              <a:buFont typeface="Wingdings" panose="05000000000000000000" pitchFamily="2" charset="2"/>
              <a:buChar char="§"/>
            </a:pPr>
            <a:r>
              <a:rPr lang="en-US" dirty="0"/>
              <a:t>Globalization of the manufacturing sector is occurring at an accelerated pace.</a:t>
            </a:r>
            <a:endParaRPr lang="tr-TR" dirty="0"/>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r>
              <a:rPr lang="tr-TR" dirty="0" err="1"/>
              <a:t>Creation</a:t>
            </a:r>
            <a:r>
              <a:rPr lang="tr-TR" dirty="0"/>
              <a:t> of G</a:t>
            </a:r>
            <a:r>
              <a:rPr lang="en-US" dirty="0" err="1"/>
              <a:t>lobal</a:t>
            </a:r>
            <a:r>
              <a:rPr lang="en-US" dirty="0"/>
              <a:t> “multi-national”</a:t>
            </a:r>
            <a:r>
              <a:rPr lang="tr-TR" dirty="0"/>
              <a:t> </a:t>
            </a:r>
            <a:r>
              <a:rPr lang="en-US" dirty="0"/>
              <a:t>enterprises</a:t>
            </a:r>
            <a:r>
              <a:rPr lang="tr-TR" dirty="0"/>
              <a:t> </a:t>
            </a:r>
            <a:r>
              <a:rPr lang="tr-TR" dirty="0" err="1"/>
              <a:t>by</a:t>
            </a:r>
            <a:r>
              <a:rPr lang="tr-TR" dirty="0"/>
              <a:t> </a:t>
            </a:r>
            <a:endParaRPr lang="en-US" dirty="0"/>
          </a:p>
          <a:p>
            <a:endParaRPr lang="tr-TR" dirty="0"/>
          </a:p>
          <a:p>
            <a:pPr marL="742950" lvl="1" indent="-285750">
              <a:buFont typeface="Wingdings" panose="05000000000000000000" pitchFamily="2" charset="2"/>
              <a:buChar char="ü"/>
            </a:pPr>
            <a:r>
              <a:rPr lang="en-US" dirty="0"/>
              <a:t>The</a:t>
            </a:r>
            <a:r>
              <a:rPr lang="tr-TR" dirty="0"/>
              <a:t> </a:t>
            </a:r>
            <a:r>
              <a:rPr lang="en-US" dirty="0"/>
              <a:t>removal of </a:t>
            </a:r>
            <a:r>
              <a:rPr lang="tr-TR" dirty="0"/>
              <a:t>T</a:t>
            </a:r>
            <a:r>
              <a:rPr lang="en-US" dirty="0" err="1"/>
              <a:t>rade</a:t>
            </a:r>
            <a:r>
              <a:rPr lang="en-US" dirty="0"/>
              <a:t> </a:t>
            </a:r>
            <a:r>
              <a:rPr lang="tr-TR" dirty="0" err="1"/>
              <a:t>and</a:t>
            </a:r>
            <a:r>
              <a:rPr lang="tr-TR" dirty="0"/>
              <a:t> F</a:t>
            </a:r>
            <a:r>
              <a:rPr lang="en-US" dirty="0" err="1"/>
              <a:t>inancial</a:t>
            </a:r>
            <a:r>
              <a:rPr lang="en-US" dirty="0"/>
              <a:t> barriers </a:t>
            </a:r>
            <a:endParaRPr lang="tr-TR" dirty="0"/>
          </a:p>
          <a:p>
            <a:pPr marL="742950" lvl="1" indent="-285750">
              <a:buFont typeface="Wingdings" panose="05000000000000000000" pitchFamily="2" charset="2"/>
              <a:buChar char="ü"/>
            </a:pPr>
            <a:endParaRPr lang="tr-TR" dirty="0"/>
          </a:p>
          <a:p>
            <a:pPr marL="742950" lvl="1" indent="-285750">
              <a:buFont typeface="Wingdings" panose="05000000000000000000" pitchFamily="2" charset="2"/>
              <a:buChar char="ü"/>
            </a:pPr>
            <a:r>
              <a:rPr lang="tr-TR" dirty="0"/>
              <a:t>T</a:t>
            </a:r>
            <a:r>
              <a:rPr lang="en-US" dirty="0"/>
              <a:t>he reduction of the cost of</a:t>
            </a:r>
            <a:r>
              <a:rPr lang="tr-TR" dirty="0"/>
              <a:t> </a:t>
            </a:r>
            <a:r>
              <a:rPr lang="en-US" dirty="0"/>
              <a:t>communications</a:t>
            </a:r>
            <a:endParaRPr lang="tr-TR" dirty="0"/>
          </a:p>
          <a:p>
            <a:pPr marL="285750" indent="-285750">
              <a:buFont typeface="Wingdings" panose="05000000000000000000" pitchFamily="2" charset="2"/>
              <a:buChar char="§"/>
            </a:pPr>
            <a:r>
              <a:rPr lang="en-US" dirty="0"/>
              <a:t>Moving products, capital, knowledge</a:t>
            </a:r>
            <a:r>
              <a:rPr lang="tr-TR" dirty="0"/>
              <a:t> </a:t>
            </a:r>
            <a:r>
              <a:rPr lang="en-US" dirty="0"/>
              <a:t>and people across borders creates </a:t>
            </a:r>
            <a:r>
              <a:rPr lang="tr-TR" dirty="0" err="1"/>
              <a:t>some</a:t>
            </a:r>
            <a:r>
              <a:rPr lang="tr-TR" dirty="0"/>
              <a:t> </a:t>
            </a:r>
            <a:r>
              <a:rPr lang="en-US" dirty="0"/>
              <a:t>questions and problems</a:t>
            </a:r>
            <a:endParaRPr lang="tr-TR" dirty="0"/>
          </a:p>
          <a:p>
            <a:endParaRPr lang="tr-TR" dirty="0"/>
          </a:p>
          <a:p>
            <a:pPr marL="742950" lvl="1" indent="-285750">
              <a:buFont typeface="Wingdings" panose="05000000000000000000" pitchFamily="2" charset="2"/>
              <a:buChar char="ü"/>
            </a:pPr>
            <a:r>
              <a:rPr lang="tr-TR" dirty="0"/>
              <a:t>S</a:t>
            </a:r>
            <a:r>
              <a:rPr lang="en-US" dirty="0" err="1"/>
              <a:t>ecurity</a:t>
            </a:r>
            <a:endParaRPr lang="tr-TR" dirty="0"/>
          </a:p>
          <a:p>
            <a:pPr marL="742950" lvl="1" indent="-285750">
              <a:buFont typeface="Wingdings" panose="05000000000000000000" pitchFamily="2" charset="2"/>
              <a:buChar char="ü"/>
            </a:pPr>
            <a:r>
              <a:rPr lang="en-US" dirty="0"/>
              <a:t>Prosperity </a:t>
            </a:r>
            <a:endParaRPr lang="tr-TR" dirty="0"/>
          </a:p>
          <a:p>
            <a:pPr marL="742950" lvl="1" indent="-285750">
              <a:buFont typeface="Wingdings" panose="05000000000000000000" pitchFamily="2" charset="2"/>
              <a:buChar char="ü"/>
            </a:pPr>
            <a:r>
              <a:rPr lang="en-US" dirty="0"/>
              <a:t>property</a:t>
            </a:r>
            <a:endParaRPr lang="tr-TR" dirty="0"/>
          </a:p>
          <a:p>
            <a:pPr lvl="1"/>
            <a:r>
              <a:rPr lang="en-US" dirty="0"/>
              <a:t>but the benefits are equally compelling.</a:t>
            </a:r>
            <a:endParaRPr lang="tr-TR" dirty="0"/>
          </a:p>
          <a:p>
            <a:pPr marL="742950" lvl="1" indent="-285750">
              <a:buFont typeface="Wingdings" panose="05000000000000000000" pitchFamily="2" charset="2"/>
              <a:buChar char="ü"/>
            </a:pPr>
            <a:endParaRPr lang="tr-TR" dirty="0"/>
          </a:p>
        </p:txBody>
      </p:sp>
    </p:spTree>
    <p:extLst>
      <p:ext uri="{BB962C8B-B14F-4D97-AF65-F5344CB8AC3E}">
        <p14:creationId xmlns:p14="http://schemas.microsoft.com/office/powerpoint/2010/main" val="250456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2396952" y="313492"/>
            <a:ext cx="6120680" cy="523220"/>
          </a:xfrm>
          <a:prstGeom prst="rect">
            <a:avLst/>
          </a:prstGeom>
        </p:spPr>
        <p:txBody>
          <a:bodyPr wrap="square">
            <a:spAutoFit/>
          </a:bodyPr>
          <a:lstStyle/>
          <a:p>
            <a:r>
              <a:rPr lang="en-US" sz="2800" b="1" dirty="0"/>
              <a:t>13.1.1 Benefits for Global Enterprises</a:t>
            </a:r>
          </a:p>
        </p:txBody>
      </p:sp>
      <p:sp>
        <p:nvSpPr>
          <p:cNvPr id="4" name="Dikdörtgen 3"/>
          <p:cNvSpPr/>
          <p:nvPr/>
        </p:nvSpPr>
        <p:spPr>
          <a:xfrm>
            <a:off x="2207568" y="836713"/>
            <a:ext cx="8208912" cy="7571303"/>
          </a:xfrm>
          <a:prstGeom prst="rect">
            <a:avLst/>
          </a:prstGeom>
        </p:spPr>
        <p:txBody>
          <a:bodyPr wrap="square">
            <a:spAutoFit/>
          </a:bodyPr>
          <a:lstStyle/>
          <a:p>
            <a:r>
              <a:rPr lang="en-US" dirty="0"/>
              <a:t>Becoming a global manufacturing enterprise has several benefits</a:t>
            </a:r>
            <a:endParaRPr lang="tr-TR" dirty="0"/>
          </a:p>
          <a:p>
            <a:endParaRPr lang="tr-TR" dirty="0"/>
          </a:p>
          <a:p>
            <a:pPr marL="285750" indent="-285750">
              <a:buFont typeface="Arial" panose="020B0604020202020204" pitchFamily="34" charset="0"/>
              <a:buChar char="•"/>
            </a:pPr>
            <a:r>
              <a:rPr lang="en-US" dirty="0"/>
              <a:t>Globalization can reduce manufacturing costs</a:t>
            </a:r>
            <a:endParaRPr lang="tr-TR" dirty="0"/>
          </a:p>
          <a:p>
            <a:pPr marL="742950" lvl="1" indent="-285750">
              <a:buFont typeface="Wingdings" panose="05000000000000000000" pitchFamily="2" charset="2"/>
              <a:buChar char="ü"/>
            </a:pPr>
            <a:endParaRPr lang="tr-TR" dirty="0"/>
          </a:p>
          <a:p>
            <a:pPr marL="742950" lvl="1" indent="-285750">
              <a:buFont typeface="Wingdings" panose="05000000000000000000" pitchFamily="2" charset="2"/>
              <a:buChar char="ü"/>
            </a:pPr>
            <a:r>
              <a:rPr lang="tr-TR" dirty="0"/>
              <a:t>B</a:t>
            </a:r>
            <a:r>
              <a:rPr lang="en-US" dirty="0" err="1"/>
              <a:t>uilding</a:t>
            </a:r>
            <a:r>
              <a:rPr lang="en-US" dirty="0"/>
              <a:t> plants in </a:t>
            </a:r>
            <a:r>
              <a:rPr lang="en-US" dirty="0" err="1"/>
              <a:t>lowlabor</a:t>
            </a:r>
            <a:r>
              <a:rPr lang="en-US" dirty="0"/>
              <a:t>-cost countries</a:t>
            </a:r>
            <a:endParaRPr lang="tr-TR" dirty="0"/>
          </a:p>
          <a:p>
            <a:pPr marL="742950" lvl="1" indent="-285750">
              <a:buFont typeface="Wingdings" panose="05000000000000000000" pitchFamily="2" charset="2"/>
              <a:buChar char="ü"/>
            </a:pPr>
            <a:r>
              <a:rPr lang="tr-TR" dirty="0"/>
              <a:t>S</a:t>
            </a:r>
            <a:r>
              <a:rPr lang="en-US" dirty="0"/>
              <a:t>hipping parts from cost-effective suppliers</a:t>
            </a:r>
            <a:endParaRPr lang="tr-TR" dirty="0"/>
          </a:p>
          <a:p>
            <a:endParaRPr lang="tr-TR" dirty="0"/>
          </a:p>
          <a:p>
            <a:pPr marL="285750" indent="-285750">
              <a:buFont typeface="Arial" panose="020B0604020202020204" pitchFamily="34" charset="0"/>
              <a:buChar char="•"/>
            </a:pPr>
            <a:r>
              <a:rPr lang="en-US" dirty="0"/>
              <a:t> Globalization is a new source for enterprise growth</a:t>
            </a:r>
            <a:r>
              <a:rPr lang="tr-TR" dirty="0"/>
              <a:t> </a:t>
            </a:r>
            <a:r>
              <a:rPr lang="en-US" dirty="0"/>
              <a:t>achieved by accessing</a:t>
            </a:r>
            <a:endParaRPr lang="tr-TR" dirty="0"/>
          </a:p>
          <a:p>
            <a:pPr marL="742950" lvl="1" indent="-285750">
              <a:buFont typeface="Wingdings" panose="05000000000000000000" pitchFamily="2" charset="2"/>
              <a:buChar char="ü"/>
            </a:pPr>
            <a:r>
              <a:rPr lang="tr-TR" dirty="0"/>
              <a:t>N</a:t>
            </a:r>
            <a:r>
              <a:rPr lang="en-US" dirty="0" err="1"/>
              <a:t>ew</a:t>
            </a:r>
            <a:r>
              <a:rPr lang="en-US" dirty="0"/>
              <a:t> markets</a:t>
            </a:r>
            <a:endParaRPr lang="tr-TR" dirty="0"/>
          </a:p>
          <a:p>
            <a:pPr marL="742950" lvl="1" indent="-285750">
              <a:buFont typeface="Wingdings" panose="05000000000000000000" pitchFamily="2" charset="2"/>
              <a:buChar char="ü"/>
            </a:pPr>
            <a:r>
              <a:rPr lang="tr-TR" dirty="0"/>
              <a:t>E</a:t>
            </a:r>
            <a:r>
              <a:rPr lang="en-US" dirty="0" err="1"/>
              <a:t>nlarging</a:t>
            </a:r>
            <a:r>
              <a:rPr lang="en-US" dirty="0"/>
              <a:t> the customer base</a:t>
            </a:r>
            <a:r>
              <a:rPr lang="tr-TR" dirty="0"/>
              <a:t>	</a:t>
            </a:r>
          </a:p>
          <a:p>
            <a:pPr marL="742950" lvl="1" indent="-285750">
              <a:buFont typeface="Wingdings" panose="05000000000000000000" pitchFamily="2" charset="2"/>
              <a:buChar char="ü"/>
            </a:pPr>
            <a:r>
              <a:rPr lang="en-US" dirty="0"/>
              <a:t> </a:t>
            </a:r>
            <a:r>
              <a:rPr lang="tr-TR" dirty="0"/>
              <a:t>A</a:t>
            </a:r>
            <a:r>
              <a:rPr lang="en-US" dirty="0"/>
              <a:t>voiding trade barriers by</a:t>
            </a:r>
            <a:r>
              <a:rPr lang="tr-TR" dirty="0"/>
              <a:t> </a:t>
            </a:r>
            <a:r>
              <a:rPr lang="en-US" dirty="0"/>
              <a:t>producing within the new market countries</a:t>
            </a:r>
            <a:endParaRPr lang="tr-TR" dirty="0"/>
          </a:p>
          <a:p>
            <a:pPr marL="285750" lvl="1" indent="-285750">
              <a:buFont typeface="Arial" panose="020B0604020202020204" pitchFamily="34" charset="0"/>
              <a:buChar char="•"/>
            </a:pPr>
            <a:endParaRPr lang="tr-TR" dirty="0"/>
          </a:p>
          <a:p>
            <a:pPr marL="285750" lvl="1" indent="-285750">
              <a:buFont typeface="Arial" panose="020B0604020202020204" pitchFamily="34" charset="0"/>
              <a:buChar char="•"/>
            </a:pPr>
            <a:r>
              <a:rPr lang="en-US" dirty="0"/>
              <a:t>Globalization can reduce the business risk</a:t>
            </a:r>
            <a:endParaRPr lang="tr-TR" dirty="0"/>
          </a:p>
          <a:p>
            <a:r>
              <a:rPr lang="tr-TR" dirty="0"/>
              <a:t>	S</a:t>
            </a:r>
            <a:r>
              <a:rPr lang="en-US" dirty="0" err="1"/>
              <a:t>ince</a:t>
            </a:r>
            <a:r>
              <a:rPr lang="en-US" dirty="0"/>
              <a:t> it may smooth the impact of</a:t>
            </a:r>
            <a:r>
              <a:rPr lang="tr-TR" dirty="0"/>
              <a:t> </a:t>
            </a:r>
            <a:r>
              <a:rPr lang="en-US" dirty="0"/>
              <a:t>regional business cycles on the revenues of a global enterprise, thereby</a:t>
            </a:r>
            <a:r>
              <a:rPr lang="tr-TR" dirty="0"/>
              <a:t> </a:t>
            </a:r>
            <a:r>
              <a:rPr lang="en-US" dirty="0"/>
              <a:t>spreading the business risk across a wider, more diversified market.</a:t>
            </a:r>
            <a:endParaRPr lang="tr-TR" dirty="0"/>
          </a:p>
          <a:p>
            <a:pPr marL="285750" indent="-285750">
              <a:buFont typeface="Arial" panose="020B0604020202020204" pitchFamily="34" charset="0"/>
              <a:buChar char="•"/>
            </a:pPr>
            <a:r>
              <a:rPr lang="en-US" dirty="0"/>
              <a:t> Globalization filters currency exchange fluctuations</a:t>
            </a:r>
            <a:r>
              <a:rPr lang="tr-TR" dirty="0"/>
              <a:t> </a:t>
            </a:r>
          </a:p>
          <a:p>
            <a:r>
              <a:rPr lang="tr-TR" dirty="0"/>
              <a:t>  </a:t>
            </a:r>
            <a:r>
              <a:rPr lang="en-US" dirty="0"/>
              <a:t>having revenue</a:t>
            </a:r>
            <a:r>
              <a:rPr lang="tr-TR" dirty="0"/>
              <a:t> </a:t>
            </a:r>
            <a:r>
              <a:rPr lang="en-US" dirty="0"/>
              <a:t>sources in many different currencies (e.g., dollar and Euro) </a:t>
            </a:r>
            <a:r>
              <a:rPr lang="tr-TR" dirty="0"/>
              <a:t>, </a:t>
            </a:r>
            <a:r>
              <a:rPr lang="tr-TR" dirty="0" err="1"/>
              <a:t>so</a:t>
            </a:r>
            <a:endParaRPr lang="tr-TR" dirty="0"/>
          </a:p>
          <a:p>
            <a:pPr marL="1200150" lvl="2" indent="-285750">
              <a:buFont typeface="Wingdings" panose="05000000000000000000" pitchFamily="2" charset="2"/>
              <a:buChar char="ü"/>
            </a:pPr>
            <a:r>
              <a:rPr lang="en-US" dirty="0"/>
              <a:t>Smooth</a:t>
            </a:r>
            <a:r>
              <a:rPr lang="tr-TR" dirty="0" err="1"/>
              <a:t>ing</a:t>
            </a:r>
            <a:r>
              <a:rPr lang="tr-TR" dirty="0"/>
              <a:t> </a:t>
            </a:r>
            <a:r>
              <a:rPr lang="en-US" dirty="0"/>
              <a:t>currency exchange variations </a:t>
            </a:r>
            <a:endParaRPr lang="tr-TR" dirty="0"/>
          </a:p>
          <a:p>
            <a:pPr marL="1200150" lvl="2" indent="-285750">
              <a:buFont typeface="Wingdings" panose="05000000000000000000" pitchFamily="2" charset="2"/>
              <a:buChar char="ü"/>
            </a:pPr>
            <a:r>
              <a:rPr lang="en-US" dirty="0"/>
              <a:t>bring</a:t>
            </a:r>
            <a:r>
              <a:rPr lang="tr-TR" dirty="0" err="1"/>
              <a:t>ing</a:t>
            </a:r>
            <a:r>
              <a:rPr lang="en-US" dirty="0"/>
              <a:t> more stability to enterprise earnings.</a:t>
            </a:r>
            <a:endParaRPr lang="tr-TR" dirty="0"/>
          </a:p>
          <a:p>
            <a:endParaRPr lang="tr-TR" dirty="0"/>
          </a:p>
          <a:p>
            <a:endParaRPr lang="tr-TR" dirty="0"/>
          </a:p>
          <a:p>
            <a:endParaRPr lang="tr-TR" dirty="0"/>
          </a:p>
          <a:p>
            <a:endParaRPr lang="tr-TR" dirty="0"/>
          </a:p>
          <a:p>
            <a:endParaRPr lang="tr-TR" dirty="0"/>
          </a:p>
          <a:p>
            <a:endParaRPr lang="tr-TR" dirty="0"/>
          </a:p>
          <a:p>
            <a:endParaRPr lang="en-US" dirty="0"/>
          </a:p>
        </p:txBody>
      </p:sp>
    </p:spTree>
    <p:extLst>
      <p:ext uri="{BB962C8B-B14F-4D97-AF65-F5344CB8AC3E}">
        <p14:creationId xmlns:p14="http://schemas.microsoft.com/office/powerpoint/2010/main" val="3775691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800" b="1" dirty="0">
                <a:cs typeface="Times New Roman" panose="02020603050405020304" pitchFamily="18" charset="0"/>
              </a:rPr>
              <a:t>(Procter &amp; </a:t>
            </a:r>
            <a:r>
              <a:rPr lang="tr-TR" sz="2800" b="1" dirty="0" err="1">
                <a:cs typeface="Times New Roman" panose="02020603050405020304" pitchFamily="18" charset="0"/>
              </a:rPr>
              <a:t>Gamble</a:t>
            </a:r>
            <a:r>
              <a:rPr lang="tr-TR" sz="2800" b="1" dirty="0">
                <a:cs typeface="Times New Roman" panose="02020603050405020304" pitchFamily="18" charset="0"/>
              </a:rPr>
              <a:t>) P &amp; G </a:t>
            </a:r>
            <a:endParaRPr lang="en-US" sz="2800" b="1" dirty="0">
              <a:cs typeface="Times New Roman" panose="02020603050405020304" pitchFamily="18" charset="0"/>
            </a:endParaRPr>
          </a:p>
        </p:txBody>
      </p:sp>
      <p:sp>
        <p:nvSpPr>
          <p:cNvPr id="3" name="İçerik Yer Tutucusu 2"/>
          <p:cNvSpPr>
            <a:spLocks noGrp="1"/>
          </p:cNvSpPr>
          <p:nvPr>
            <p:ph idx="1"/>
          </p:nvPr>
        </p:nvSpPr>
        <p:spPr/>
        <p:txBody>
          <a:bodyPr>
            <a:normAutofit/>
          </a:bodyPr>
          <a:lstStyle/>
          <a:p>
            <a:r>
              <a:rPr lang="tr-TR" dirty="0" err="1">
                <a:cs typeface="Times New Roman" panose="02020603050405020304" pitchFamily="18" charset="0"/>
              </a:rPr>
              <a:t>Entered</a:t>
            </a:r>
            <a:r>
              <a:rPr lang="tr-TR" dirty="0">
                <a:cs typeface="Times New Roman" panose="02020603050405020304" pitchFamily="18" charset="0"/>
              </a:rPr>
              <a:t> </a:t>
            </a:r>
            <a:r>
              <a:rPr lang="tr-TR" dirty="0" err="1">
                <a:cs typeface="Times New Roman" panose="02020603050405020304" pitchFamily="18" charset="0"/>
              </a:rPr>
              <a:t>the</a:t>
            </a:r>
            <a:r>
              <a:rPr lang="tr-TR" dirty="0">
                <a:cs typeface="Times New Roman" panose="02020603050405020304" pitchFamily="18" charset="0"/>
              </a:rPr>
              <a:t> </a:t>
            </a:r>
            <a:r>
              <a:rPr lang="tr-TR" dirty="0" err="1">
                <a:cs typeface="Times New Roman" panose="02020603050405020304" pitchFamily="18" charset="0"/>
              </a:rPr>
              <a:t>Chinese</a:t>
            </a:r>
            <a:r>
              <a:rPr lang="tr-TR" dirty="0">
                <a:cs typeface="Times New Roman" panose="02020603050405020304" pitchFamily="18" charset="0"/>
              </a:rPr>
              <a:t> market in 1989 </a:t>
            </a:r>
            <a:r>
              <a:rPr lang="tr-TR" dirty="0" err="1">
                <a:cs typeface="Times New Roman" panose="02020603050405020304" pitchFamily="18" charset="0"/>
              </a:rPr>
              <a:t>with</a:t>
            </a:r>
            <a:r>
              <a:rPr lang="tr-TR" dirty="0">
                <a:cs typeface="Times New Roman" panose="02020603050405020304" pitchFamily="18" charset="0"/>
              </a:rPr>
              <a:t> </a:t>
            </a:r>
            <a:r>
              <a:rPr lang="tr-TR" dirty="0" err="1">
                <a:cs typeface="Times New Roman" panose="02020603050405020304" pitchFamily="18" charset="0"/>
              </a:rPr>
              <a:t>Head</a:t>
            </a:r>
            <a:r>
              <a:rPr lang="tr-TR" dirty="0">
                <a:cs typeface="Times New Roman" panose="02020603050405020304" pitchFamily="18" charset="0"/>
              </a:rPr>
              <a:t> &amp; </a:t>
            </a:r>
            <a:r>
              <a:rPr lang="tr-TR" dirty="0" err="1">
                <a:cs typeface="Times New Roman" panose="02020603050405020304" pitchFamily="18" charset="0"/>
              </a:rPr>
              <a:t>Shoulder</a:t>
            </a:r>
            <a:r>
              <a:rPr lang="tr-TR" dirty="0">
                <a:cs typeface="Times New Roman" panose="02020603050405020304" pitchFamily="18" charset="0"/>
              </a:rPr>
              <a:t> </a:t>
            </a:r>
            <a:r>
              <a:rPr lang="tr-TR" dirty="0" err="1">
                <a:cs typeface="Times New Roman" panose="02020603050405020304" pitchFamily="18" charset="0"/>
              </a:rPr>
              <a:t>shampoo</a:t>
            </a:r>
            <a:r>
              <a:rPr lang="tr-TR" dirty="0">
                <a:cs typeface="Times New Roman" panose="02020603050405020304" pitchFamily="18" charset="0"/>
              </a:rPr>
              <a:t>.</a:t>
            </a:r>
          </a:p>
          <a:p>
            <a:r>
              <a:rPr lang="tr-TR" dirty="0" err="1">
                <a:cs typeface="Times New Roman" panose="02020603050405020304" pitchFamily="18" charset="0"/>
              </a:rPr>
              <a:t>Around</a:t>
            </a:r>
            <a:r>
              <a:rPr lang="tr-TR" dirty="0">
                <a:cs typeface="Times New Roman" panose="02020603050405020304" pitchFamily="18" charset="0"/>
              </a:rPr>
              <a:t> 1990, P&amp;G at North </a:t>
            </a:r>
            <a:r>
              <a:rPr lang="tr-TR" dirty="0" err="1">
                <a:cs typeface="Times New Roman" panose="02020603050405020304" pitchFamily="18" charset="0"/>
              </a:rPr>
              <a:t>American</a:t>
            </a:r>
            <a:r>
              <a:rPr lang="tr-TR" dirty="0">
                <a:cs typeface="Times New Roman" panose="02020603050405020304" pitchFamily="18" charset="0"/>
              </a:rPr>
              <a:t> had </a:t>
            </a:r>
            <a:r>
              <a:rPr lang="tr-TR" dirty="0" err="1">
                <a:cs typeface="Times New Roman" panose="02020603050405020304" pitchFamily="18" charset="0"/>
              </a:rPr>
              <a:t>serious</a:t>
            </a:r>
            <a:r>
              <a:rPr lang="tr-TR" dirty="0">
                <a:cs typeface="Times New Roman" panose="02020603050405020304" pitchFamily="18" charset="0"/>
              </a:rPr>
              <a:t> </a:t>
            </a:r>
            <a:r>
              <a:rPr lang="tr-TR" dirty="0" err="1">
                <a:cs typeface="Times New Roman" panose="02020603050405020304" pitchFamily="18" charset="0"/>
              </a:rPr>
              <a:t>financial</a:t>
            </a:r>
            <a:r>
              <a:rPr lang="tr-TR" dirty="0">
                <a:cs typeface="Times New Roman" panose="02020603050405020304" pitchFamily="18" charset="0"/>
              </a:rPr>
              <a:t> </a:t>
            </a:r>
            <a:r>
              <a:rPr lang="tr-TR" dirty="0" err="1">
                <a:cs typeface="Times New Roman" panose="02020603050405020304" pitchFamily="18" charset="0"/>
              </a:rPr>
              <a:t>problems</a:t>
            </a:r>
            <a:r>
              <a:rPr lang="tr-TR" dirty="0">
                <a:cs typeface="Times New Roman" panose="02020603050405020304" pitchFamily="18" charset="0"/>
              </a:rPr>
              <a:t>, but</a:t>
            </a:r>
          </a:p>
          <a:p>
            <a:r>
              <a:rPr lang="tr-TR" dirty="0">
                <a:cs typeface="Times New Roman" panose="02020603050405020304" pitchFamily="18" charset="0"/>
              </a:rPr>
              <a:t>At </a:t>
            </a:r>
            <a:r>
              <a:rPr lang="tr-TR" dirty="0" err="1">
                <a:cs typeface="Times New Roman" panose="02020603050405020304" pitchFamily="18" charset="0"/>
              </a:rPr>
              <a:t>the</a:t>
            </a:r>
            <a:r>
              <a:rPr lang="tr-TR" dirty="0">
                <a:cs typeface="Times New Roman" panose="02020603050405020304" pitchFamily="18" charset="0"/>
              </a:rPr>
              <a:t> </a:t>
            </a:r>
            <a:r>
              <a:rPr lang="tr-TR" dirty="0" err="1">
                <a:cs typeface="Times New Roman" panose="02020603050405020304" pitchFamily="18" charset="0"/>
              </a:rPr>
              <a:t>same</a:t>
            </a:r>
            <a:r>
              <a:rPr lang="tr-TR" dirty="0">
                <a:cs typeface="Times New Roman" panose="02020603050405020304" pitchFamily="18" charset="0"/>
              </a:rPr>
              <a:t> time, </a:t>
            </a:r>
            <a:r>
              <a:rPr lang="tr-TR" dirty="0" err="1">
                <a:cs typeface="Times New Roman" panose="02020603050405020304" pitchFamily="18" charset="0"/>
              </a:rPr>
              <a:t>Chinese</a:t>
            </a:r>
            <a:r>
              <a:rPr lang="tr-TR" dirty="0">
                <a:cs typeface="Times New Roman" panose="02020603050405020304" pitchFamily="18" charset="0"/>
              </a:rPr>
              <a:t> P&amp;G </a:t>
            </a:r>
            <a:r>
              <a:rPr lang="tr-TR" dirty="0" err="1">
                <a:cs typeface="Times New Roman" panose="02020603050405020304" pitchFamily="18" charset="0"/>
              </a:rPr>
              <a:t>profit</a:t>
            </a:r>
            <a:r>
              <a:rPr lang="tr-TR" dirty="0">
                <a:cs typeface="Times New Roman" panose="02020603050405020304" pitchFamily="18" charset="0"/>
              </a:rPr>
              <a:t> </a:t>
            </a:r>
            <a:r>
              <a:rPr lang="tr-TR" dirty="0" err="1">
                <a:cs typeface="Times New Roman" panose="02020603050405020304" pitchFamily="18" charset="0"/>
              </a:rPr>
              <a:t>and</a:t>
            </a:r>
            <a:r>
              <a:rPr lang="tr-TR" dirty="0">
                <a:cs typeface="Times New Roman" panose="02020603050405020304" pitchFamily="18" charset="0"/>
              </a:rPr>
              <a:t> market </a:t>
            </a:r>
            <a:r>
              <a:rPr lang="tr-TR" dirty="0" err="1">
                <a:cs typeface="Times New Roman" panose="02020603050405020304" pitchFamily="18" charset="0"/>
              </a:rPr>
              <a:t>share</a:t>
            </a:r>
            <a:r>
              <a:rPr lang="tr-TR" dirty="0">
                <a:cs typeface="Times New Roman" panose="02020603050405020304" pitchFamily="18" charset="0"/>
              </a:rPr>
              <a:t> </a:t>
            </a:r>
            <a:r>
              <a:rPr lang="tr-TR" dirty="0" err="1">
                <a:cs typeface="Times New Roman" panose="02020603050405020304" pitchFamily="18" charset="0"/>
              </a:rPr>
              <a:t>increased</a:t>
            </a:r>
            <a:r>
              <a:rPr lang="tr-TR" dirty="0">
                <a:cs typeface="Times New Roman" panose="02020603050405020304" pitchFamily="18" charset="0"/>
              </a:rPr>
              <a:t> </a:t>
            </a:r>
            <a:r>
              <a:rPr lang="tr-TR" dirty="0" err="1">
                <a:cs typeface="Times New Roman" panose="02020603050405020304" pitchFamily="18" charset="0"/>
              </a:rPr>
              <a:t>dramaticaly</a:t>
            </a:r>
            <a:r>
              <a:rPr lang="tr-TR" dirty="0">
                <a:cs typeface="Times New Roman" panose="02020603050405020304" pitchFamily="18" charset="0"/>
              </a:rPr>
              <a:t> </a:t>
            </a:r>
            <a:r>
              <a:rPr lang="tr-TR" dirty="0" err="1">
                <a:cs typeface="Times New Roman" panose="02020603050405020304" pitchFamily="18" charset="0"/>
              </a:rPr>
              <a:t>because</a:t>
            </a:r>
            <a:r>
              <a:rPr lang="tr-TR" dirty="0">
                <a:cs typeface="Times New Roman" panose="02020603050405020304" pitchFamily="18" charset="0"/>
              </a:rPr>
              <a:t> of </a:t>
            </a:r>
            <a:r>
              <a:rPr lang="tr-TR" dirty="0" err="1">
                <a:cs typeface="Times New Roman" panose="02020603050405020304" pitchFamily="18" charset="0"/>
              </a:rPr>
              <a:t>the</a:t>
            </a:r>
            <a:r>
              <a:rPr lang="tr-TR" dirty="0">
                <a:cs typeface="Times New Roman" panose="02020603050405020304" pitchFamily="18" charset="0"/>
              </a:rPr>
              <a:t> </a:t>
            </a:r>
            <a:r>
              <a:rPr lang="tr-TR" dirty="0" err="1">
                <a:cs typeface="Times New Roman" panose="02020603050405020304" pitchFamily="18" charset="0"/>
              </a:rPr>
              <a:t>big</a:t>
            </a:r>
            <a:r>
              <a:rPr lang="tr-TR" dirty="0">
                <a:cs typeface="Times New Roman" panose="02020603050405020304" pitchFamily="18" charset="0"/>
              </a:rPr>
              <a:t> market of </a:t>
            </a:r>
            <a:r>
              <a:rPr lang="tr-TR" dirty="0" err="1">
                <a:cs typeface="Times New Roman" panose="02020603050405020304" pitchFamily="18" charset="0"/>
              </a:rPr>
              <a:t>China</a:t>
            </a:r>
            <a:r>
              <a:rPr lang="tr-TR" dirty="0">
                <a:cs typeface="Times New Roman" panose="02020603050405020304" pitchFamily="18" charset="0"/>
              </a:rPr>
              <a:t>.</a:t>
            </a:r>
          </a:p>
          <a:p>
            <a:r>
              <a:rPr lang="tr-TR" dirty="0" err="1">
                <a:cs typeface="Times New Roman" panose="02020603050405020304" pitchFamily="18" charset="0"/>
              </a:rPr>
              <a:t>This</a:t>
            </a:r>
            <a:r>
              <a:rPr lang="tr-TR" dirty="0">
                <a:cs typeface="Times New Roman" panose="02020603050405020304" pitchFamily="18" charset="0"/>
              </a:rPr>
              <a:t> is </a:t>
            </a:r>
            <a:r>
              <a:rPr lang="tr-TR" dirty="0" err="1">
                <a:cs typeface="Times New Roman" panose="02020603050405020304" pitchFamily="18" charset="0"/>
              </a:rPr>
              <a:t>the</a:t>
            </a:r>
            <a:r>
              <a:rPr lang="tr-TR" dirty="0">
                <a:cs typeface="Times New Roman" panose="02020603050405020304" pitchFamily="18" charset="0"/>
              </a:rPr>
              <a:t> </a:t>
            </a:r>
            <a:r>
              <a:rPr lang="tr-TR" dirty="0" err="1">
                <a:cs typeface="Times New Roman" panose="02020603050405020304" pitchFamily="18" charset="0"/>
              </a:rPr>
              <a:t>advantage</a:t>
            </a:r>
            <a:r>
              <a:rPr lang="tr-TR" dirty="0">
                <a:cs typeface="Times New Roman" panose="02020603050405020304" pitchFamily="18" charset="0"/>
              </a:rPr>
              <a:t> of </a:t>
            </a:r>
            <a:r>
              <a:rPr lang="tr-TR" dirty="0" err="1">
                <a:cs typeface="Times New Roman" panose="02020603050405020304" pitchFamily="18" charset="0"/>
              </a:rPr>
              <a:t>spreading</a:t>
            </a:r>
            <a:r>
              <a:rPr lang="tr-TR" dirty="0">
                <a:cs typeface="Times New Roman" panose="02020603050405020304" pitchFamily="18" charset="0"/>
              </a:rPr>
              <a:t> a </a:t>
            </a:r>
            <a:r>
              <a:rPr lang="tr-TR" dirty="0" err="1">
                <a:cs typeface="Times New Roman" panose="02020603050405020304" pitchFamily="18" charset="0"/>
              </a:rPr>
              <a:t>business</a:t>
            </a:r>
            <a:r>
              <a:rPr lang="tr-TR" dirty="0">
                <a:cs typeface="Times New Roman" panose="02020603050405020304" pitchFamily="18" charset="0"/>
              </a:rPr>
              <a:t> risk </a:t>
            </a:r>
            <a:r>
              <a:rPr lang="tr-TR" dirty="0" err="1">
                <a:cs typeface="Times New Roman" panose="02020603050405020304" pitchFamily="18" charset="0"/>
              </a:rPr>
              <a:t>by</a:t>
            </a:r>
            <a:r>
              <a:rPr lang="tr-TR" dirty="0">
                <a:cs typeface="Times New Roman" panose="02020603050405020304" pitchFamily="18" charset="0"/>
              </a:rPr>
              <a:t> a global </a:t>
            </a:r>
            <a:r>
              <a:rPr lang="tr-TR" dirty="0" err="1">
                <a:cs typeface="Times New Roman" panose="02020603050405020304" pitchFamily="18" charset="0"/>
              </a:rPr>
              <a:t>enterprise</a:t>
            </a:r>
            <a:r>
              <a:rPr lang="tr-TR" dirty="0">
                <a:cs typeface="Times New Roman" panose="02020603050405020304" pitchFamily="18" charset="0"/>
              </a:rPr>
              <a:t> </a:t>
            </a:r>
            <a:r>
              <a:rPr lang="tr-TR" dirty="0" err="1">
                <a:cs typeface="Times New Roman" panose="02020603050405020304" pitchFamily="18" charset="0"/>
              </a:rPr>
              <a:t>across</a:t>
            </a:r>
            <a:r>
              <a:rPr lang="tr-TR" dirty="0">
                <a:cs typeface="Times New Roman" panose="02020603050405020304" pitchFamily="18" charset="0"/>
              </a:rPr>
              <a:t> a </a:t>
            </a:r>
            <a:r>
              <a:rPr lang="tr-TR" dirty="0" err="1">
                <a:cs typeface="Times New Roman" panose="02020603050405020304" pitchFamily="18" charset="0"/>
              </a:rPr>
              <a:t>diversed</a:t>
            </a:r>
            <a:r>
              <a:rPr lang="tr-TR" dirty="0">
                <a:cs typeface="Times New Roman" panose="02020603050405020304" pitchFamily="18" charset="0"/>
              </a:rPr>
              <a:t> market. </a:t>
            </a:r>
          </a:p>
          <a:p>
            <a:endParaRPr lang="en-US" dirty="0">
              <a:cs typeface="Times New Roman" panose="02020603050405020304" pitchFamily="18" charset="0"/>
            </a:endParaRPr>
          </a:p>
        </p:txBody>
      </p:sp>
    </p:spTree>
    <p:extLst>
      <p:ext uri="{BB962C8B-B14F-4D97-AF65-F5344CB8AC3E}">
        <p14:creationId xmlns:p14="http://schemas.microsoft.com/office/powerpoint/2010/main" val="2257371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en-US" dirty="0"/>
          </a:p>
        </p:txBody>
      </p:sp>
      <p:sp>
        <p:nvSpPr>
          <p:cNvPr id="3" name="İçerik Yer Tutucusu 2"/>
          <p:cNvSpPr>
            <a:spLocks noGrp="1"/>
          </p:cNvSpPr>
          <p:nvPr>
            <p:ph idx="1"/>
          </p:nvPr>
        </p:nvSpPr>
        <p:spPr/>
        <p:txBody>
          <a:bodyPr>
            <a:normAutofit/>
          </a:bodyPr>
          <a:lstStyle/>
          <a:p>
            <a:r>
              <a:rPr lang="tr-TR" dirty="0"/>
              <a:t>Global </a:t>
            </a:r>
            <a:r>
              <a:rPr lang="tr-TR" dirty="0" err="1"/>
              <a:t>markets</a:t>
            </a:r>
            <a:r>
              <a:rPr lang="tr-TR" dirty="0"/>
              <a:t> </a:t>
            </a:r>
            <a:r>
              <a:rPr lang="tr-TR" dirty="0" err="1"/>
              <a:t>are</a:t>
            </a:r>
            <a:r>
              <a:rPr lang="tr-TR" dirty="0"/>
              <a:t> </a:t>
            </a:r>
            <a:r>
              <a:rPr lang="tr-TR" dirty="0" err="1"/>
              <a:t>complicated</a:t>
            </a:r>
            <a:r>
              <a:rPr lang="tr-TR" dirty="0"/>
              <a:t>, </a:t>
            </a:r>
            <a:r>
              <a:rPr lang="tr-TR" dirty="0" err="1"/>
              <a:t>however</a:t>
            </a:r>
            <a:r>
              <a:rPr lang="tr-TR" dirty="0"/>
              <a:t>.</a:t>
            </a:r>
          </a:p>
          <a:p>
            <a:r>
              <a:rPr lang="en-US" dirty="0"/>
              <a:t>The global enterprise must carefully</a:t>
            </a:r>
          </a:p>
          <a:p>
            <a:pPr marL="0" indent="0">
              <a:buNone/>
            </a:pPr>
            <a:r>
              <a:rPr lang="en-US" dirty="0"/>
              <a:t>monitor currency exchange rates.</a:t>
            </a:r>
            <a:endParaRPr lang="tr-TR" dirty="0"/>
          </a:p>
          <a:p>
            <a:r>
              <a:rPr lang="en-US" dirty="0"/>
              <a:t>A company’s profit margin, of say for example 9%,</a:t>
            </a:r>
            <a:r>
              <a:rPr lang="tr-TR" dirty="0"/>
              <a:t> </a:t>
            </a:r>
            <a:r>
              <a:rPr lang="en-US" dirty="0"/>
              <a:t>in one country can be completely wiped out by an equal fluctuation of 9% in the</a:t>
            </a:r>
            <a:r>
              <a:rPr lang="tr-TR" dirty="0"/>
              <a:t> </a:t>
            </a:r>
            <a:r>
              <a:rPr lang="en-US" dirty="0"/>
              <a:t>exchange rate of the country in which products are sold or made</a:t>
            </a:r>
          </a:p>
        </p:txBody>
      </p:sp>
    </p:spTree>
    <p:extLst>
      <p:ext uri="{BB962C8B-B14F-4D97-AF65-F5344CB8AC3E}">
        <p14:creationId xmlns:p14="http://schemas.microsoft.com/office/powerpoint/2010/main" val="412948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a:t>Example</a:t>
            </a:r>
            <a:r>
              <a:rPr lang="tr-TR" dirty="0"/>
              <a:t> of</a:t>
            </a:r>
            <a:br>
              <a:rPr lang="tr-TR" dirty="0"/>
            </a:br>
            <a:r>
              <a:rPr lang="tr-TR" dirty="0"/>
              <a:t>Euro/Dolar </a:t>
            </a:r>
            <a:r>
              <a:rPr lang="tr-TR" dirty="0" err="1"/>
              <a:t>between</a:t>
            </a:r>
            <a:r>
              <a:rPr lang="tr-TR" dirty="0"/>
              <a:t> 2001- 2005 </a:t>
            </a:r>
            <a:endParaRPr lang="en-US" dirty="0"/>
          </a:p>
        </p:txBody>
      </p:sp>
      <p:sp>
        <p:nvSpPr>
          <p:cNvPr id="3" name="İçerik Yer Tutucusu 2"/>
          <p:cNvSpPr>
            <a:spLocks noGrp="1"/>
          </p:cNvSpPr>
          <p:nvPr>
            <p:ph idx="1"/>
          </p:nvPr>
        </p:nvSpPr>
        <p:spPr/>
        <p:txBody>
          <a:bodyPr>
            <a:normAutofit/>
          </a:bodyPr>
          <a:lstStyle/>
          <a:p>
            <a:r>
              <a:rPr lang="en-US" dirty="0"/>
              <a:t>The fluctuations</a:t>
            </a:r>
            <a:r>
              <a:rPr lang="tr-TR" dirty="0"/>
              <a:t> </a:t>
            </a:r>
            <a:r>
              <a:rPr lang="en-US" dirty="0"/>
              <a:t>between the dollar and the Euro during the 4 years 2001–2005 were over 40% (on</a:t>
            </a:r>
            <a:r>
              <a:rPr lang="tr-TR" dirty="0"/>
              <a:t> </a:t>
            </a:r>
            <a:r>
              <a:rPr lang="en-US" dirty="0"/>
              <a:t>January 1, 2001: Euro/$</a:t>
            </a:r>
            <a:r>
              <a:rPr lang="tr-TR" dirty="0"/>
              <a:t>= </a:t>
            </a:r>
            <a:r>
              <a:rPr lang="en-US" dirty="0"/>
              <a:t>0.94; and on January 1, 2005: Euro/$</a:t>
            </a:r>
            <a:r>
              <a:rPr lang="tr-TR" dirty="0"/>
              <a:t>=</a:t>
            </a:r>
            <a:r>
              <a:rPr lang="en-US" dirty="0"/>
              <a:t>1.36; a 42%</a:t>
            </a:r>
            <a:r>
              <a:rPr lang="tr-TR" dirty="0"/>
              <a:t> </a:t>
            </a:r>
            <a:r>
              <a:rPr lang="en-US" dirty="0"/>
              <a:t>change).</a:t>
            </a:r>
            <a:endParaRPr lang="tr-TR"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107" t="36769" r="56256" b="41064"/>
          <a:stretch/>
        </p:blipFill>
        <p:spPr bwMode="auto">
          <a:xfrm>
            <a:off x="3995254" y="4149080"/>
            <a:ext cx="3574814" cy="1884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389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çerik Yer Tutucusu 9"/>
          <p:cNvSpPr>
            <a:spLocks noGrp="1"/>
          </p:cNvSpPr>
          <p:nvPr>
            <p:ph idx="1"/>
          </p:nvPr>
        </p:nvSpPr>
        <p:spPr/>
        <p:txBody>
          <a:bodyPr/>
          <a:lstStyle/>
          <a:p>
            <a:pPr lvl="0"/>
            <a:endParaRPr lang="tr-TR" dirty="0"/>
          </a:p>
          <a:p>
            <a:pPr lvl="0"/>
            <a:endParaRPr lang="tr-TR" dirty="0"/>
          </a:p>
          <a:p>
            <a:pPr lvl="0"/>
            <a:endParaRPr lang="tr-TR" dirty="0"/>
          </a:p>
          <a:p>
            <a:pPr lvl="0"/>
            <a:endParaRPr lang="tr-TR" dirty="0"/>
          </a:p>
          <a:p>
            <a:pPr lvl="0"/>
            <a:endParaRPr lang="tr-TR" dirty="0"/>
          </a:p>
          <a:p>
            <a:pPr lvl="0"/>
            <a:r>
              <a:rPr lang="tr-TR" dirty="0" err="1"/>
              <a:t>German</a:t>
            </a:r>
            <a:r>
              <a:rPr lang="tr-TR" dirty="0"/>
              <a:t> </a:t>
            </a:r>
            <a:r>
              <a:rPr lang="tr-TR" dirty="0" err="1"/>
              <a:t>Company</a:t>
            </a:r>
            <a:r>
              <a:rPr lang="tr-TR" dirty="0"/>
              <a:t> has </a:t>
            </a:r>
            <a:r>
              <a:rPr lang="en-US" dirty="0"/>
              <a:t>a 9% annual</a:t>
            </a:r>
            <a:r>
              <a:rPr lang="tr-TR" dirty="0"/>
              <a:t> </a:t>
            </a:r>
            <a:r>
              <a:rPr lang="en-US" dirty="0"/>
              <a:t>profit</a:t>
            </a:r>
            <a:r>
              <a:rPr lang="tr-TR" dirty="0"/>
              <a:t> </a:t>
            </a:r>
            <a:r>
              <a:rPr lang="en-US" dirty="0"/>
              <a:t>in January 2001 (total</a:t>
            </a:r>
            <a:r>
              <a:rPr lang="tr-TR" dirty="0" err="1"/>
              <a:t>ly</a:t>
            </a:r>
            <a:r>
              <a:rPr lang="en-US" dirty="0"/>
              <a:t> 36% over 4 years)</a:t>
            </a:r>
          </a:p>
          <a:p>
            <a:endParaRPr lang="en-US" dirty="0"/>
          </a:p>
        </p:txBody>
      </p:sp>
      <p:graphicFrame>
        <p:nvGraphicFramePr>
          <p:cNvPr id="13" name="Diyagram 12"/>
          <p:cNvGraphicFramePr/>
          <p:nvPr>
            <p:extLst/>
          </p:nvPr>
        </p:nvGraphicFramePr>
        <p:xfrm>
          <a:off x="2495600" y="33265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5479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en-US" dirty="0"/>
          </a:p>
        </p:txBody>
      </p:sp>
      <p:sp>
        <p:nvSpPr>
          <p:cNvPr id="3" name="İçerik Yer Tutucusu 2"/>
          <p:cNvSpPr>
            <a:spLocks noGrp="1"/>
          </p:cNvSpPr>
          <p:nvPr>
            <p:ph idx="1"/>
          </p:nvPr>
        </p:nvSpPr>
        <p:spPr/>
        <p:txBody>
          <a:bodyPr/>
          <a:lstStyle/>
          <a:p>
            <a:r>
              <a:rPr lang="en-US" dirty="0"/>
              <a:t>During the same period, exported</a:t>
            </a:r>
            <a:r>
              <a:rPr lang="tr-TR" dirty="0"/>
              <a:t> </a:t>
            </a:r>
            <a:r>
              <a:rPr lang="en-US" dirty="0"/>
              <a:t>commodities from the</a:t>
            </a:r>
            <a:r>
              <a:rPr lang="tr-TR" dirty="0"/>
              <a:t> </a:t>
            </a:r>
            <a:r>
              <a:rPr lang="en-US" dirty="0"/>
              <a:t>Euro-financed bloc became</a:t>
            </a:r>
            <a:r>
              <a:rPr lang="tr-TR" dirty="0"/>
              <a:t> </a:t>
            </a:r>
            <a:r>
              <a:rPr lang="en-US" dirty="0"/>
              <a:t>40% more expensive in the dollar-</a:t>
            </a:r>
          </a:p>
          <a:p>
            <a:pPr marL="0" indent="0">
              <a:buNone/>
            </a:pPr>
            <a:r>
              <a:rPr lang="tr-TR" dirty="0"/>
              <a:t>    </a:t>
            </a:r>
            <a:r>
              <a:rPr lang="en-US" dirty="0"/>
              <a:t>linked financial bloc.</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3933057"/>
            <a:ext cx="4032448" cy="2548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3600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5A708E45-AC58-4C02-9FD9-8AF28D99F187}"/>
              </a:ext>
            </a:extLst>
          </p:cNvPr>
          <p:cNvSpPr/>
          <p:nvPr/>
        </p:nvSpPr>
        <p:spPr>
          <a:xfrm>
            <a:off x="1524000" y="0"/>
            <a:ext cx="4572000" cy="6858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Metin kutusu 15">
            <a:extLst>
              <a:ext uri="{FF2B5EF4-FFF2-40B4-BE49-F238E27FC236}">
                <a16:creationId xmlns:a16="http://schemas.microsoft.com/office/drawing/2014/main" id="{A1E38F99-7000-4706-96A2-CE7ED498C408}"/>
              </a:ext>
            </a:extLst>
          </p:cNvPr>
          <p:cNvSpPr txBox="1"/>
          <p:nvPr/>
        </p:nvSpPr>
        <p:spPr>
          <a:xfrm>
            <a:off x="1595439" y="3105150"/>
            <a:ext cx="4429125" cy="647700"/>
          </a:xfrm>
          <a:prstGeom prst="rect">
            <a:avLst/>
          </a:prstGeom>
          <a:noFill/>
        </p:spPr>
        <p:txBody>
          <a:bodyPr>
            <a:spAutoFit/>
          </a:bodyPr>
          <a:lstStyle/>
          <a:p>
            <a:pPr algn="ctr">
              <a:defRPr/>
            </a:pPr>
            <a:r>
              <a:rPr lang="tr-TR" sz="3600" i="1" dirty="0">
                <a:solidFill>
                  <a:schemeClr val="tx1">
                    <a:lumMod val="85000"/>
                    <a:lumOff val="15000"/>
                  </a:schemeClr>
                </a:solidFill>
                <a:latin typeface="Corbel" pitchFamily="34" charset="0"/>
                <a:cs typeface="Times New Roman" pitchFamily="18" charset="0"/>
              </a:rPr>
              <a:t>CONTENTS</a:t>
            </a:r>
          </a:p>
        </p:txBody>
      </p:sp>
      <p:cxnSp>
        <p:nvCxnSpPr>
          <p:cNvPr id="13" name="Straight Connector 12">
            <a:extLst>
              <a:ext uri="{FF2B5EF4-FFF2-40B4-BE49-F238E27FC236}">
                <a16:creationId xmlns:a16="http://schemas.microsoft.com/office/drawing/2014/main" id="{171381D0-094B-49D5-BC34-811963C6C271}"/>
              </a:ext>
            </a:extLst>
          </p:cNvPr>
          <p:cNvCxnSpPr/>
          <p:nvPr/>
        </p:nvCxnSpPr>
        <p:spPr>
          <a:xfrm>
            <a:off x="1524000" y="2276475"/>
            <a:ext cx="4572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180481-FB80-4EB6-890F-C77B69736AA3}"/>
              </a:ext>
            </a:extLst>
          </p:cNvPr>
          <p:cNvCxnSpPr/>
          <p:nvPr/>
        </p:nvCxnSpPr>
        <p:spPr>
          <a:xfrm>
            <a:off x="1531938" y="4489450"/>
            <a:ext cx="45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126" name="Picture 8">
            <a:extLst>
              <a:ext uri="{FF2B5EF4-FFF2-40B4-BE49-F238E27FC236}">
                <a16:creationId xmlns:a16="http://schemas.microsoft.com/office/drawing/2014/main" id="{7503C295-2DAC-4BAA-96AA-918D310B3A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80525" y="5445126"/>
            <a:ext cx="1524000"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Metin kutusu 2">
            <a:extLst>
              <a:ext uri="{FF2B5EF4-FFF2-40B4-BE49-F238E27FC236}">
                <a16:creationId xmlns:a16="http://schemas.microsoft.com/office/drawing/2014/main" id="{A71EE4AB-1D3A-4635-BFA9-9E66A9FEFA3B}"/>
              </a:ext>
            </a:extLst>
          </p:cNvPr>
          <p:cNvSpPr txBox="1">
            <a:spLocks noChangeArrowheads="1"/>
          </p:cNvSpPr>
          <p:nvPr/>
        </p:nvSpPr>
        <p:spPr bwMode="auto">
          <a:xfrm>
            <a:off x="6175377" y="0"/>
            <a:ext cx="5834370" cy="717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tr-TR" altLang="en-US" sz="2300" b="1" dirty="0" err="1"/>
              <a:t>Chapter</a:t>
            </a:r>
            <a:r>
              <a:rPr lang="tr-TR" altLang="en-US" sz="2300" b="1" dirty="0"/>
              <a:t> 13</a:t>
            </a:r>
          </a:p>
          <a:p>
            <a:pPr>
              <a:spcBef>
                <a:spcPct val="0"/>
              </a:spcBef>
              <a:buFontTx/>
              <a:buNone/>
            </a:pPr>
            <a:r>
              <a:rPr lang="tr-TR" sz="2300" dirty="0"/>
              <a:t>-&gt;Enterprise </a:t>
            </a:r>
            <a:r>
              <a:rPr lang="tr-TR" sz="2300" dirty="0" err="1"/>
              <a:t>Globalization</a:t>
            </a:r>
            <a:r>
              <a:rPr lang="tr-TR" sz="2300" dirty="0"/>
              <a:t> </a:t>
            </a:r>
            <a:r>
              <a:rPr lang="tr-TR" sz="2300" dirty="0" err="1"/>
              <a:t>Strategies</a:t>
            </a:r>
            <a:endParaRPr lang="tr-TR" sz="2300" dirty="0"/>
          </a:p>
          <a:p>
            <a:pPr>
              <a:spcBef>
                <a:spcPct val="0"/>
              </a:spcBef>
              <a:buNone/>
            </a:pPr>
            <a:endParaRPr lang="tr-TR" altLang="en-US" sz="2300" b="1" dirty="0"/>
          </a:p>
          <a:p>
            <a:pPr>
              <a:spcBef>
                <a:spcPct val="0"/>
              </a:spcBef>
              <a:buNone/>
            </a:pPr>
            <a:r>
              <a:rPr lang="tr-TR" altLang="en-US" sz="2300" b="1" dirty="0"/>
              <a:t>13.1</a:t>
            </a:r>
          </a:p>
          <a:p>
            <a:pPr>
              <a:spcBef>
                <a:spcPct val="0"/>
              </a:spcBef>
              <a:buNone/>
            </a:pPr>
            <a:r>
              <a:rPr lang="tr-TR" altLang="en-US" sz="2300" b="1" dirty="0"/>
              <a:t>-&gt;</a:t>
            </a:r>
            <a:r>
              <a:rPr lang="tr-TR" sz="2300" dirty="0"/>
              <a:t>WHY ENTERPRISES BECOME GLOBAL </a:t>
            </a:r>
          </a:p>
          <a:p>
            <a:pPr marL="457200" indent="-457200">
              <a:spcBef>
                <a:spcPct val="0"/>
              </a:spcBef>
            </a:pPr>
            <a:r>
              <a:rPr lang="en-US" sz="2300" dirty="0"/>
              <a:t>13.1.1 Benefits for Global Enterprises</a:t>
            </a:r>
            <a:endParaRPr lang="tr-TR" sz="2300" dirty="0"/>
          </a:p>
          <a:p>
            <a:pPr marL="457200" indent="-457200">
              <a:spcBef>
                <a:spcPct val="0"/>
              </a:spcBef>
            </a:pPr>
            <a:r>
              <a:rPr lang="en-US" sz="2300" dirty="0"/>
              <a:t>13.1.2 The Risks of Globalization</a:t>
            </a:r>
            <a:endParaRPr lang="tr-TR" sz="2300" dirty="0"/>
          </a:p>
          <a:p>
            <a:pPr>
              <a:spcBef>
                <a:spcPct val="0"/>
              </a:spcBef>
              <a:buNone/>
            </a:pPr>
            <a:endParaRPr lang="tr-TR" sz="2300" b="1" dirty="0"/>
          </a:p>
          <a:p>
            <a:pPr>
              <a:spcBef>
                <a:spcPct val="0"/>
              </a:spcBef>
              <a:buNone/>
            </a:pPr>
            <a:r>
              <a:rPr lang="en-US" sz="2300" b="1" dirty="0"/>
              <a:t>13.2</a:t>
            </a:r>
            <a:r>
              <a:rPr lang="en-US" sz="2300" dirty="0"/>
              <a:t> </a:t>
            </a:r>
            <a:endParaRPr lang="tr-TR" sz="2300" dirty="0"/>
          </a:p>
          <a:p>
            <a:pPr>
              <a:spcBef>
                <a:spcPct val="0"/>
              </a:spcBef>
              <a:buNone/>
            </a:pPr>
            <a:r>
              <a:rPr lang="tr-TR" sz="2300" dirty="0"/>
              <a:t>-&gt;</a:t>
            </a:r>
            <a:r>
              <a:rPr lang="en-US" sz="2300" dirty="0"/>
              <a:t>COUNTRIES OF POTENTIAL NEW MARKETS</a:t>
            </a:r>
            <a:endParaRPr lang="tr-TR" sz="2300" dirty="0"/>
          </a:p>
          <a:p>
            <a:pPr>
              <a:spcBef>
                <a:spcPct val="0"/>
              </a:spcBef>
              <a:buNone/>
            </a:pPr>
            <a:endParaRPr lang="tr-TR" sz="2300" b="1" dirty="0"/>
          </a:p>
          <a:p>
            <a:pPr>
              <a:spcBef>
                <a:spcPct val="0"/>
              </a:spcBef>
              <a:buNone/>
            </a:pPr>
            <a:r>
              <a:rPr lang="en-US" sz="2300" b="1" dirty="0"/>
              <a:t>13.3 </a:t>
            </a:r>
            <a:endParaRPr lang="tr-TR" sz="2300" b="1" dirty="0"/>
          </a:p>
          <a:p>
            <a:pPr>
              <a:spcBef>
                <a:spcPct val="0"/>
              </a:spcBef>
              <a:buNone/>
            </a:pPr>
            <a:r>
              <a:rPr lang="tr-TR" sz="2300" dirty="0"/>
              <a:t>-&gt;</a:t>
            </a:r>
            <a:r>
              <a:rPr lang="en-US" sz="2300" dirty="0"/>
              <a:t>PRODUCT DESIGN FOR GLOBALIZATION</a:t>
            </a:r>
            <a:endParaRPr lang="tr-TR" sz="2300" dirty="0"/>
          </a:p>
          <a:p>
            <a:pPr>
              <a:spcBef>
                <a:spcPct val="0"/>
              </a:spcBef>
              <a:buNone/>
            </a:pPr>
            <a:endParaRPr lang="tr-TR" sz="2300" b="1" dirty="0"/>
          </a:p>
          <a:p>
            <a:pPr>
              <a:spcBef>
                <a:spcPct val="0"/>
              </a:spcBef>
              <a:buNone/>
            </a:pPr>
            <a:r>
              <a:rPr lang="en-US" sz="2300" b="1" dirty="0"/>
              <a:t>13.4</a:t>
            </a:r>
            <a:r>
              <a:rPr lang="en-US" sz="2300" dirty="0"/>
              <a:t> </a:t>
            </a:r>
            <a:endParaRPr lang="tr-TR" sz="2300" dirty="0"/>
          </a:p>
          <a:p>
            <a:pPr>
              <a:spcBef>
                <a:spcPct val="0"/>
              </a:spcBef>
              <a:buNone/>
            </a:pPr>
            <a:r>
              <a:rPr lang="tr-TR" sz="2300" dirty="0"/>
              <a:t>-&gt;</a:t>
            </a:r>
            <a:r>
              <a:rPr lang="en-US" sz="2300" dirty="0"/>
              <a:t>LOCATION OF MANUFACTURING PLANTS</a:t>
            </a:r>
            <a:endParaRPr lang="tr-TR" altLang="en-US" sz="2300" b="1" dirty="0"/>
          </a:p>
          <a:p>
            <a:pPr>
              <a:spcBef>
                <a:spcPct val="0"/>
              </a:spcBef>
              <a:buNone/>
            </a:pPr>
            <a:endParaRPr lang="tr-TR" altLang="en-US" sz="2300" b="1" dirty="0"/>
          </a:p>
          <a:p>
            <a:pPr>
              <a:spcBef>
                <a:spcPct val="0"/>
              </a:spcBef>
              <a:buFontTx/>
              <a:buNone/>
            </a:pPr>
            <a:endParaRPr lang="tr-TR" altLang="en-US" sz="2300" b="1" dirty="0"/>
          </a:p>
          <a:p>
            <a:pPr>
              <a:spcBef>
                <a:spcPct val="0"/>
              </a:spcBef>
              <a:buFontTx/>
              <a:buNone/>
            </a:pPr>
            <a:endParaRPr lang="tr-TR" altLang="en-US" sz="2300" b="1" dirty="0"/>
          </a:p>
          <a:p>
            <a:pPr>
              <a:spcBef>
                <a:spcPct val="0"/>
              </a:spcBef>
              <a:buFontTx/>
              <a:buNone/>
            </a:pPr>
            <a:endParaRPr lang="tr-TR" altLang="en-US" sz="23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en-US"/>
          </a:p>
        </p:txBody>
      </p:sp>
      <p:sp>
        <p:nvSpPr>
          <p:cNvPr id="3" name="İçerik Yer Tutucusu 2"/>
          <p:cNvSpPr>
            <a:spLocks noGrp="1"/>
          </p:cNvSpPr>
          <p:nvPr>
            <p:ph idx="1"/>
          </p:nvPr>
        </p:nvSpPr>
        <p:spPr/>
        <p:txBody>
          <a:bodyPr>
            <a:normAutofit/>
          </a:bodyPr>
          <a:lstStyle/>
          <a:p>
            <a:r>
              <a:rPr lang="en-US" dirty="0"/>
              <a:t>Currency exchange rates can also affect domestic business cycles. When the dollar</a:t>
            </a:r>
            <a:r>
              <a:rPr lang="tr-TR" dirty="0"/>
              <a:t> </a:t>
            </a:r>
            <a:r>
              <a:rPr lang="en-US" dirty="0"/>
              <a:t>is weak abroad, U.S. exports to Europe are cheaper, thus more attractive, and their</a:t>
            </a:r>
            <a:r>
              <a:rPr lang="tr-TR" dirty="0"/>
              <a:t> </a:t>
            </a:r>
            <a:r>
              <a:rPr lang="en-US" dirty="0"/>
              <a:t>demand increases;</a:t>
            </a:r>
            <a:endParaRPr lang="tr-TR" dirty="0"/>
          </a:p>
          <a:p>
            <a:r>
              <a:rPr lang="en-US" dirty="0"/>
              <a:t>U.S. factories work harder to supply the new demand, and the</a:t>
            </a:r>
            <a:r>
              <a:rPr lang="tr-TR" dirty="0"/>
              <a:t> </a:t>
            </a:r>
            <a:r>
              <a:rPr lang="en-US" dirty="0"/>
              <a:t>business cycle in the United States climbs out of a slump.</a:t>
            </a:r>
          </a:p>
        </p:txBody>
      </p:sp>
    </p:spTree>
    <p:extLst>
      <p:ext uri="{BB962C8B-B14F-4D97-AF65-F5344CB8AC3E}">
        <p14:creationId xmlns:p14="http://schemas.microsoft.com/office/powerpoint/2010/main" val="3472224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r>
              <a:rPr lang="en-US" dirty="0"/>
              <a:t>Clearly, the four benefits of</a:t>
            </a:r>
            <a:r>
              <a:rPr lang="tr-TR" dirty="0"/>
              <a:t> </a:t>
            </a:r>
            <a:r>
              <a:rPr lang="en-US" dirty="0"/>
              <a:t>globalization mentioned are not independent from one another. </a:t>
            </a:r>
            <a:endParaRPr lang="tr-TR" dirty="0"/>
          </a:p>
          <a:p>
            <a:endParaRPr lang="tr-TR" dirty="0"/>
          </a:p>
          <a:p>
            <a:r>
              <a:rPr lang="en-US" dirty="0"/>
              <a:t>However,</a:t>
            </a:r>
            <a:r>
              <a:rPr lang="tr-TR" dirty="0"/>
              <a:t> </a:t>
            </a:r>
            <a:r>
              <a:rPr lang="en-US" dirty="0"/>
              <a:t>globalization has also potential risks.</a:t>
            </a:r>
          </a:p>
        </p:txBody>
      </p:sp>
    </p:spTree>
    <p:extLst>
      <p:ext uri="{BB962C8B-B14F-4D97-AF65-F5344CB8AC3E}">
        <p14:creationId xmlns:p14="http://schemas.microsoft.com/office/powerpoint/2010/main" val="851379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b="1" dirty="0"/>
              <a:t>13.1.2 The Risks of Globalization</a:t>
            </a:r>
          </a:p>
        </p:txBody>
      </p:sp>
      <p:sp>
        <p:nvSpPr>
          <p:cNvPr id="3" name="İçerik Yer Tutucusu 2"/>
          <p:cNvSpPr>
            <a:spLocks noGrp="1"/>
          </p:cNvSpPr>
          <p:nvPr>
            <p:ph idx="1"/>
          </p:nvPr>
        </p:nvSpPr>
        <p:spPr/>
        <p:txBody>
          <a:bodyPr/>
          <a:lstStyle/>
          <a:p>
            <a:r>
              <a:rPr lang="en-US" u="sng" dirty="0"/>
              <a:t>The pressures </a:t>
            </a:r>
            <a:r>
              <a:rPr lang="en-US" dirty="0"/>
              <a:t>on an enterprise to consider globalization are </a:t>
            </a:r>
            <a:r>
              <a:rPr lang="en-US" u="sng" dirty="0"/>
              <a:t>unavoidable</a:t>
            </a:r>
            <a:r>
              <a:rPr lang="tr-TR" dirty="0"/>
              <a:t>.</a:t>
            </a:r>
          </a:p>
          <a:p>
            <a:pPr marL="0" indent="0">
              <a:buNone/>
            </a:pPr>
            <a:endParaRPr lang="tr-TR" dirty="0"/>
          </a:p>
          <a:p>
            <a:r>
              <a:rPr lang="tr-TR" dirty="0"/>
              <a:t>U</a:t>
            </a:r>
            <a:r>
              <a:rPr lang="en-US" dirty="0" err="1"/>
              <a:t>nless</a:t>
            </a:r>
            <a:r>
              <a:rPr lang="en-US" dirty="0"/>
              <a:t> an enterprise </a:t>
            </a:r>
            <a:r>
              <a:rPr lang="en-US" u="sng" dirty="0"/>
              <a:t>plans carefully</a:t>
            </a:r>
            <a:r>
              <a:rPr lang="en-US" dirty="0"/>
              <a:t>,</a:t>
            </a:r>
            <a:r>
              <a:rPr lang="tr-TR" dirty="0"/>
              <a:t> </a:t>
            </a:r>
          </a:p>
          <a:p>
            <a:pPr marL="0" indent="0">
              <a:buNone/>
            </a:pPr>
            <a:r>
              <a:rPr lang="tr-TR" dirty="0"/>
              <a:t>  </a:t>
            </a:r>
            <a:r>
              <a:rPr lang="en-US" u="sng" dirty="0"/>
              <a:t>the risks </a:t>
            </a:r>
            <a:r>
              <a:rPr lang="en-US" dirty="0"/>
              <a:t>and </a:t>
            </a:r>
            <a:r>
              <a:rPr lang="en-US" u="sng" dirty="0"/>
              <a:t>pitfalls</a:t>
            </a:r>
            <a:r>
              <a:rPr lang="en-US" dirty="0"/>
              <a:t> can erode all of benefits</a:t>
            </a:r>
            <a:r>
              <a:rPr lang="tr-TR" dirty="0"/>
              <a:t>.</a:t>
            </a:r>
          </a:p>
          <a:p>
            <a:pPr marL="0" indent="0">
              <a:buNone/>
            </a:pPr>
            <a:endParaRPr lang="tr-TR" dirty="0"/>
          </a:p>
          <a:p>
            <a:r>
              <a:rPr lang="tr-TR" dirty="0" err="1"/>
              <a:t>They</a:t>
            </a:r>
            <a:r>
              <a:rPr lang="tr-TR" dirty="0"/>
              <a:t> </a:t>
            </a:r>
            <a:r>
              <a:rPr lang="tr-TR" u="sng" dirty="0" err="1"/>
              <a:t>constantly</a:t>
            </a:r>
            <a:r>
              <a:rPr lang="tr-TR" u="sng" dirty="0"/>
              <a:t> </a:t>
            </a:r>
            <a:r>
              <a:rPr lang="tr-TR" u="sng" dirty="0" err="1"/>
              <a:t>monitor</a:t>
            </a:r>
            <a:r>
              <a:rPr lang="tr-TR" u="sng" dirty="0"/>
              <a:t> </a:t>
            </a:r>
            <a:r>
              <a:rPr lang="tr-TR" dirty="0" err="1"/>
              <a:t>itself</a:t>
            </a:r>
            <a:r>
              <a:rPr lang="tr-TR" dirty="0"/>
              <a:t> </a:t>
            </a:r>
            <a:r>
              <a:rPr lang="tr-TR" dirty="0" err="1"/>
              <a:t>to</a:t>
            </a:r>
            <a:r>
              <a:rPr lang="tr-TR" dirty="0"/>
              <a:t> </a:t>
            </a:r>
            <a:r>
              <a:rPr lang="tr-TR" dirty="0" err="1"/>
              <a:t>survive</a:t>
            </a:r>
            <a:r>
              <a:rPr lang="tr-TR" dirty="0"/>
              <a:t>.</a:t>
            </a:r>
          </a:p>
          <a:p>
            <a:pPr marL="0" indent="0">
              <a:buNone/>
            </a:pPr>
            <a:endParaRPr lang="tr-TR" dirty="0"/>
          </a:p>
          <a:p>
            <a:pPr marL="0" indent="0">
              <a:buNone/>
            </a:pPr>
            <a:endParaRPr lang="tr-TR" dirty="0"/>
          </a:p>
          <a:p>
            <a:pPr marL="0" indent="0">
              <a:buNone/>
            </a:pPr>
            <a:endParaRPr lang="en-US" dirty="0"/>
          </a:p>
        </p:txBody>
      </p:sp>
    </p:spTree>
    <p:extLst>
      <p:ext uri="{BB962C8B-B14F-4D97-AF65-F5344CB8AC3E}">
        <p14:creationId xmlns:p14="http://schemas.microsoft.com/office/powerpoint/2010/main" val="402919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b="1" dirty="0"/>
              <a:t>The Risks of Globalization</a:t>
            </a:r>
          </a:p>
        </p:txBody>
      </p:sp>
      <p:sp>
        <p:nvSpPr>
          <p:cNvPr id="3" name="İçerik Yer Tutucusu 2"/>
          <p:cNvSpPr>
            <a:spLocks noGrp="1"/>
          </p:cNvSpPr>
          <p:nvPr>
            <p:ph idx="1"/>
          </p:nvPr>
        </p:nvSpPr>
        <p:spPr>
          <a:xfrm>
            <a:off x="1981200" y="1600201"/>
            <a:ext cx="8939336" cy="4525963"/>
          </a:xfrm>
        </p:spPr>
        <p:txBody>
          <a:bodyPr>
            <a:normAutofit/>
          </a:bodyPr>
          <a:lstStyle/>
          <a:p>
            <a:pPr marL="0" indent="0">
              <a:buNone/>
            </a:pPr>
            <a:r>
              <a:rPr lang="tr-TR" dirty="0"/>
              <a:t>6 Risk </a:t>
            </a:r>
            <a:r>
              <a:rPr lang="tr-TR" dirty="0" err="1"/>
              <a:t>Type</a:t>
            </a:r>
            <a:r>
              <a:rPr lang="tr-TR" dirty="0"/>
              <a:t> of </a:t>
            </a:r>
            <a:r>
              <a:rPr lang="tr-TR" dirty="0" err="1"/>
              <a:t>Globalization</a:t>
            </a:r>
            <a:r>
              <a:rPr lang="tr-TR" dirty="0"/>
              <a:t>: </a:t>
            </a:r>
          </a:p>
          <a:p>
            <a:pPr marL="0" indent="0">
              <a:buNone/>
            </a:pPr>
            <a:r>
              <a:rPr lang="tr-TR" dirty="0"/>
              <a:t>	</a:t>
            </a:r>
            <a:r>
              <a:rPr lang="en-US" dirty="0"/>
              <a:t>1. Locating Factories Offshore</a:t>
            </a:r>
            <a:endParaRPr lang="tr-TR" dirty="0"/>
          </a:p>
          <a:p>
            <a:pPr marL="0" indent="0">
              <a:buNone/>
            </a:pPr>
            <a:r>
              <a:rPr lang="tr-TR" dirty="0"/>
              <a:t>	</a:t>
            </a:r>
            <a:r>
              <a:rPr lang="en-US" dirty="0"/>
              <a:t>2. Interdependency of World Markets</a:t>
            </a:r>
            <a:endParaRPr lang="tr-TR" dirty="0"/>
          </a:p>
          <a:p>
            <a:pPr marL="0" indent="0">
              <a:buNone/>
            </a:pPr>
            <a:r>
              <a:rPr lang="tr-TR" dirty="0"/>
              <a:t>	</a:t>
            </a:r>
            <a:r>
              <a:rPr lang="en-US" dirty="0"/>
              <a:t>3. Currency Exchange Rates</a:t>
            </a:r>
            <a:endParaRPr lang="tr-TR" dirty="0"/>
          </a:p>
          <a:p>
            <a:pPr marL="0" indent="0">
              <a:buNone/>
            </a:pPr>
            <a:r>
              <a:rPr lang="tr-TR" dirty="0"/>
              <a:t>	</a:t>
            </a:r>
            <a:r>
              <a:rPr lang="en-US" dirty="0"/>
              <a:t>4. Changing Economic Rules</a:t>
            </a:r>
            <a:endParaRPr lang="tr-TR" dirty="0"/>
          </a:p>
          <a:p>
            <a:pPr marL="0" indent="0">
              <a:buNone/>
            </a:pPr>
            <a:r>
              <a:rPr lang="tr-TR" dirty="0"/>
              <a:t>	</a:t>
            </a:r>
            <a:r>
              <a:rPr lang="en-US" dirty="0"/>
              <a:t>5. Standards and Norms of Imported Products</a:t>
            </a:r>
            <a:endParaRPr lang="tr-TR" dirty="0"/>
          </a:p>
          <a:p>
            <a:pPr marL="0" indent="0">
              <a:buNone/>
            </a:pPr>
            <a:r>
              <a:rPr lang="tr-TR" dirty="0"/>
              <a:t>	</a:t>
            </a:r>
            <a:r>
              <a:rPr lang="en-US" dirty="0"/>
              <a:t>6. National Sovereignty</a:t>
            </a:r>
          </a:p>
        </p:txBody>
      </p:sp>
    </p:spTree>
    <p:extLst>
      <p:ext uri="{BB962C8B-B14F-4D97-AF65-F5344CB8AC3E}">
        <p14:creationId xmlns:p14="http://schemas.microsoft.com/office/powerpoint/2010/main" val="837461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en-US" b="1" dirty="0"/>
              <a:t>1.</a:t>
            </a:r>
            <a:r>
              <a:rPr lang="tr-TR" b="1" dirty="0"/>
              <a:t> Risk,</a:t>
            </a:r>
            <a:r>
              <a:rPr lang="en-US" b="1" dirty="0"/>
              <a:t> Locating Factories Offshore</a:t>
            </a:r>
            <a:br>
              <a:rPr lang="tr-TR" b="1" dirty="0"/>
            </a:br>
            <a:endParaRPr lang="en-US" b="1" dirty="0"/>
          </a:p>
        </p:txBody>
      </p:sp>
      <p:sp>
        <p:nvSpPr>
          <p:cNvPr id="3" name="İçerik Yer Tutucusu 2"/>
          <p:cNvSpPr>
            <a:spLocks noGrp="1"/>
          </p:cNvSpPr>
          <p:nvPr>
            <p:ph idx="1"/>
          </p:nvPr>
        </p:nvSpPr>
        <p:spPr/>
        <p:txBody>
          <a:bodyPr/>
          <a:lstStyle/>
          <a:p>
            <a:r>
              <a:rPr lang="tr-TR" dirty="0"/>
              <a:t>R</a:t>
            </a:r>
            <a:r>
              <a:rPr lang="en-US" dirty="0" err="1"/>
              <a:t>isks</a:t>
            </a:r>
            <a:r>
              <a:rPr lang="en-US" dirty="0"/>
              <a:t> </a:t>
            </a:r>
            <a:r>
              <a:rPr lang="tr-TR" dirty="0" err="1"/>
              <a:t>are</a:t>
            </a:r>
            <a:r>
              <a:rPr lang="tr-TR" dirty="0"/>
              <a:t> </a:t>
            </a:r>
            <a:r>
              <a:rPr lang="en-US" u="sng" dirty="0"/>
              <a:t>unexpected</a:t>
            </a:r>
            <a:r>
              <a:rPr lang="tr-TR" dirty="0"/>
              <a:t> </a:t>
            </a:r>
            <a:r>
              <a:rPr lang="tr-TR" dirty="0" err="1"/>
              <a:t>and</a:t>
            </a:r>
            <a:r>
              <a:rPr lang="tr-TR" dirty="0"/>
              <a:t> it </a:t>
            </a:r>
            <a:r>
              <a:rPr lang="en-US" dirty="0"/>
              <a:t>do</a:t>
            </a:r>
            <a:r>
              <a:rPr lang="tr-TR" dirty="0"/>
              <a:t>es</a:t>
            </a:r>
            <a:r>
              <a:rPr lang="en-US" dirty="0"/>
              <a:t> </a:t>
            </a:r>
            <a:r>
              <a:rPr lang="en-US" u="sng" dirty="0"/>
              <a:t>not arise </a:t>
            </a:r>
            <a:r>
              <a:rPr lang="en-US" dirty="0"/>
              <a:t>until the investment is already made.</a:t>
            </a:r>
            <a:r>
              <a:rPr lang="tr-TR" sz="3200" dirty="0"/>
              <a:t>  </a:t>
            </a:r>
          </a:p>
          <a:p>
            <a:endParaRPr lang="tr-TR" sz="3200" dirty="0"/>
          </a:p>
          <a:p>
            <a:pPr lvl="2">
              <a:buFont typeface="Wingdings" panose="05000000000000000000" pitchFamily="2" charset="2"/>
              <a:buChar char="§"/>
            </a:pPr>
            <a:r>
              <a:rPr lang="tr-TR" sz="2800" dirty="0" err="1"/>
              <a:t>Local</a:t>
            </a:r>
            <a:r>
              <a:rPr lang="tr-TR" sz="2800" dirty="0"/>
              <a:t> </a:t>
            </a:r>
            <a:r>
              <a:rPr lang="tr-TR" sz="2800" dirty="0" err="1"/>
              <a:t>work</a:t>
            </a:r>
            <a:r>
              <a:rPr lang="tr-TR" sz="2800" dirty="0"/>
              <a:t> </a:t>
            </a:r>
            <a:r>
              <a:rPr lang="tr-TR" sz="2800" dirty="0" err="1"/>
              <a:t>rules</a:t>
            </a:r>
            <a:r>
              <a:rPr lang="tr-TR" sz="2800" dirty="0"/>
              <a:t> </a:t>
            </a:r>
          </a:p>
          <a:p>
            <a:pPr marL="0" indent="0">
              <a:buNone/>
            </a:pPr>
            <a:r>
              <a:rPr lang="tr-TR" dirty="0"/>
              <a:t>		</a:t>
            </a:r>
            <a:r>
              <a:rPr lang="tr-TR" dirty="0" err="1"/>
              <a:t>number</a:t>
            </a:r>
            <a:r>
              <a:rPr lang="tr-TR" dirty="0"/>
              <a:t> of </a:t>
            </a:r>
            <a:r>
              <a:rPr lang="tr-TR" dirty="0" err="1"/>
              <a:t>working</a:t>
            </a:r>
            <a:r>
              <a:rPr lang="tr-TR" dirty="0"/>
              <a:t> </a:t>
            </a:r>
            <a:r>
              <a:rPr lang="tr-TR" dirty="0" err="1"/>
              <a:t>hours</a:t>
            </a:r>
            <a:endParaRPr lang="tr-TR" dirty="0"/>
          </a:p>
          <a:p>
            <a:pPr marL="0" indent="0">
              <a:buNone/>
            </a:pPr>
            <a:r>
              <a:rPr lang="tr-TR" dirty="0"/>
              <a:t>		</a:t>
            </a:r>
            <a:r>
              <a:rPr lang="tr-TR" dirty="0" err="1"/>
              <a:t>number</a:t>
            </a:r>
            <a:r>
              <a:rPr lang="tr-TR" dirty="0"/>
              <a:t> of </a:t>
            </a:r>
            <a:r>
              <a:rPr lang="tr-TR" dirty="0" err="1"/>
              <a:t>permission</a:t>
            </a:r>
            <a:r>
              <a:rPr lang="tr-TR" dirty="0"/>
              <a:t> </a:t>
            </a:r>
            <a:r>
              <a:rPr lang="tr-TR" dirty="0" err="1"/>
              <a:t>days</a:t>
            </a:r>
            <a:r>
              <a:rPr lang="tr-TR" dirty="0"/>
              <a:t>…</a:t>
            </a:r>
          </a:p>
          <a:p>
            <a:pPr marL="0" indent="0">
              <a:buNone/>
            </a:pPr>
            <a:endParaRPr lang="tr-TR" dirty="0"/>
          </a:p>
          <a:p>
            <a:pPr lvl="2">
              <a:buFont typeface="Wingdings" panose="05000000000000000000" pitchFamily="2" charset="2"/>
              <a:buChar char="§"/>
            </a:pPr>
            <a:r>
              <a:rPr lang="tr-TR" sz="2800" dirty="0" err="1"/>
              <a:t>Ethics</a:t>
            </a:r>
            <a:r>
              <a:rPr lang="tr-TR" sz="2800" dirty="0"/>
              <a:t> (</a:t>
            </a:r>
            <a:r>
              <a:rPr lang="tr-TR" sz="2800" dirty="0" err="1"/>
              <a:t>low</a:t>
            </a:r>
            <a:r>
              <a:rPr lang="tr-TR" sz="2800" dirty="0"/>
              <a:t> - </a:t>
            </a:r>
            <a:r>
              <a:rPr lang="tr-TR" sz="2800" dirty="0" err="1"/>
              <a:t>cost</a:t>
            </a:r>
            <a:r>
              <a:rPr lang="tr-TR" sz="2800" dirty="0"/>
              <a:t> </a:t>
            </a:r>
            <a:r>
              <a:rPr lang="tr-TR" sz="2800" dirty="0" err="1"/>
              <a:t>workforce</a:t>
            </a:r>
            <a:r>
              <a:rPr lang="tr-TR" sz="2800" dirty="0"/>
              <a:t>)</a:t>
            </a:r>
            <a:endParaRPr lang="en-US" sz="2800" dirty="0"/>
          </a:p>
        </p:txBody>
      </p:sp>
    </p:spTree>
    <p:extLst>
      <p:ext uri="{BB962C8B-B14F-4D97-AF65-F5344CB8AC3E}">
        <p14:creationId xmlns:p14="http://schemas.microsoft.com/office/powerpoint/2010/main" val="1610587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en-US" b="1" dirty="0"/>
              <a:t>2.</a:t>
            </a:r>
            <a:r>
              <a:rPr lang="tr-TR" b="1" dirty="0"/>
              <a:t> Risk,</a:t>
            </a:r>
            <a:r>
              <a:rPr lang="en-US" b="1" dirty="0"/>
              <a:t> Interdependency of World Markets</a:t>
            </a:r>
          </a:p>
        </p:txBody>
      </p:sp>
      <p:sp>
        <p:nvSpPr>
          <p:cNvPr id="3" name="İçerik Yer Tutucusu 2"/>
          <p:cNvSpPr>
            <a:spLocks noGrp="1"/>
          </p:cNvSpPr>
          <p:nvPr>
            <p:ph idx="1"/>
          </p:nvPr>
        </p:nvSpPr>
        <p:spPr>
          <a:xfrm>
            <a:off x="1981200" y="1600202"/>
            <a:ext cx="8229600" cy="2116831"/>
          </a:xfrm>
        </p:spPr>
        <p:txBody>
          <a:bodyPr>
            <a:normAutofit fontScale="92500" lnSpcReduction="10000"/>
          </a:bodyPr>
          <a:lstStyle/>
          <a:p>
            <a:r>
              <a:rPr lang="en-US" dirty="0"/>
              <a:t>An economic downturn in one country can quickly affect</a:t>
            </a:r>
            <a:r>
              <a:rPr lang="tr-TR" dirty="0"/>
              <a:t> </a:t>
            </a:r>
            <a:r>
              <a:rPr lang="en-US" dirty="0"/>
              <a:t>the economic situation in other nations</a:t>
            </a:r>
            <a:r>
              <a:rPr lang="tr-TR" dirty="0"/>
              <a:t>.</a:t>
            </a:r>
          </a:p>
          <a:p>
            <a:pPr marL="0" indent="0">
              <a:buNone/>
            </a:pPr>
            <a:endParaRPr lang="tr-TR" dirty="0"/>
          </a:p>
          <a:p>
            <a:pPr marL="0" indent="0">
              <a:buNone/>
            </a:pPr>
            <a:r>
              <a:rPr lang="tr-TR" dirty="0" err="1"/>
              <a:t>For</a:t>
            </a:r>
            <a:r>
              <a:rPr lang="tr-TR" dirty="0"/>
              <a:t> </a:t>
            </a:r>
            <a:r>
              <a:rPr lang="tr-TR" dirty="0" err="1"/>
              <a:t>instance</a:t>
            </a:r>
            <a:r>
              <a:rPr lang="tr-TR" dirty="0"/>
              <a:t>, </a:t>
            </a:r>
            <a:r>
              <a:rPr lang="tr-TR" dirty="0" err="1"/>
              <a:t>financial</a:t>
            </a:r>
            <a:r>
              <a:rPr lang="tr-TR" dirty="0"/>
              <a:t> </a:t>
            </a:r>
            <a:r>
              <a:rPr lang="tr-TR" dirty="0" err="1"/>
              <a:t>crysis</a:t>
            </a:r>
            <a:r>
              <a:rPr lang="tr-TR" dirty="0"/>
              <a:t> in U.S. İn </a:t>
            </a:r>
            <a:r>
              <a:rPr lang="tr-TR" dirty="0" err="1"/>
              <a:t>Septemper</a:t>
            </a:r>
            <a:r>
              <a:rPr lang="tr-TR" dirty="0"/>
              <a:t> 2008.</a:t>
            </a:r>
          </a:p>
          <a:p>
            <a:pPr marL="0" indent="0">
              <a:buNone/>
            </a:pPr>
            <a:r>
              <a:rPr lang="tr-TR" dirty="0"/>
              <a:t>	</a:t>
            </a:r>
            <a:endParaRPr lang="en-US" dirty="0"/>
          </a:p>
        </p:txBody>
      </p:sp>
      <p:graphicFrame>
        <p:nvGraphicFramePr>
          <p:cNvPr id="6" name="Diyagram 5"/>
          <p:cNvGraphicFramePr/>
          <p:nvPr>
            <p:extLst/>
          </p:nvPr>
        </p:nvGraphicFramePr>
        <p:xfrm>
          <a:off x="1919536" y="3901124"/>
          <a:ext cx="3384376" cy="154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up 6"/>
          <p:cNvGrpSpPr/>
          <p:nvPr/>
        </p:nvGrpSpPr>
        <p:grpSpPr>
          <a:xfrm>
            <a:off x="5303913" y="3717032"/>
            <a:ext cx="3672408" cy="2088232"/>
            <a:chOff x="-914532" y="-144016"/>
            <a:chExt cx="3661195" cy="2088232"/>
          </a:xfrm>
        </p:grpSpPr>
        <p:sp>
          <p:nvSpPr>
            <p:cNvPr id="8" name="Yuvarlatılmış Dikdörtgen 7"/>
            <p:cNvSpPr/>
            <p:nvPr/>
          </p:nvSpPr>
          <p:spPr>
            <a:xfrm>
              <a:off x="-914532" y="-144016"/>
              <a:ext cx="1368152" cy="208823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tr-TR" sz="2000" dirty="0" err="1"/>
                <a:t>Suddenly</a:t>
              </a:r>
              <a:r>
                <a:rPr lang="tr-TR" sz="2000" dirty="0"/>
                <a:t> </a:t>
              </a:r>
              <a:r>
                <a:rPr lang="tr-TR" sz="2000" dirty="0" err="1"/>
                <a:t>shut</a:t>
              </a:r>
              <a:r>
                <a:rPr lang="tr-TR" sz="2000" dirty="0"/>
                <a:t> </a:t>
              </a:r>
              <a:r>
                <a:rPr lang="tr-TR" sz="2000" dirty="0" err="1"/>
                <a:t>down</a:t>
              </a:r>
              <a:r>
                <a:rPr lang="tr-TR" sz="2000" dirty="0"/>
                <a:t>  </a:t>
              </a:r>
              <a:r>
                <a:rPr lang="tr-TR" sz="2000" dirty="0" err="1"/>
                <a:t>Factories</a:t>
              </a:r>
              <a:r>
                <a:rPr lang="tr-TR" sz="2000" dirty="0"/>
                <a:t> in </a:t>
              </a:r>
              <a:r>
                <a:rPr lang="tr-TR" sz="2000" dirty="0" err="1"/>
                <a:t>China</a:t>
              </a:r>
              <a:endParaRPr lang="tr-TR" sz="2000" dirty="0"/>
            </a:p>
          </p:txBody>
        </p:sp>
        <p:sp>
          <p:nvSpPr>
            <p:cNvPr id="9" name="Yuvarlatılmış Dikdörtgen 4"/>
            <p:cNvSpPr/>
            <p:nvPr/>
          </p:nvSpPr>
          <p:spPr>
            <a:xfrm>
              <a:off x="2005864" y="40076"/>
              <a:ext cx="740799" cy="1225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533400">
                <a:lnSpc>
                  <a:spcPct val="90000"/>
                </a:lnSpc>
                <a:spcBef>
                  <a:spcPct val="0"/>
                </a:spcBef>
                <a:spcAft>
                  <a:spcPct val="35000"/>
                </a:spcAft>
              </a:pPr>
              <a:endParaRPr lang="en-US" sz="1200" dirty="0"/>
            </a:p>
          </p:txBody>
        </p:sp>
      </p:grpSp>
      <p:sp>
        <p:nvSpPr>
          <p:cNvPr id="10" name="Sağ Ok 9"/>
          <p:cNvSpPr/>
          <p:nvPr/>
        </p:nvSpPr>
        <p:spPr>
          <a:xfrm>
            <a:off x="6690071" y="3950572"/>
            <a:ext cx="1543182" cy="1494652"/>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11" name="Grup 10"/>
          <p:cNvGrpSpPr/>
          <p:nvPr/>
        </p:nvGrpSpPr>
        <p:grpSpPr>
          <a:xfrm>
            <a:off x="8252840" y="3717032"/>
            <a:ext cx="1964616" cy="2088232"/>
            <a:chOff x="0" y="193384"/>
            <a:chExt cx="1964616" cy="854804"/>
          </a:xfrm>
        </p:grpSpPr>
        <p:sp>
          <p:nvSpPr>
            <p:cNvPr id="12" name="Yuvarlatılmış Dikdörtgen 11"/>
            <p:cNvSpPr/>
            <p:nvPr/>
          </p:nvSpPr>
          <p:spPr>
            <a:xfrm>
              <a:off x="0" y="193384"/>
              <a:ext cx="1964616" cy="85480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Yuvarlatılmış Dikdörtgen 4"/>
            <p:cNvSpPr/>
            <p:nvPr/>
          </p:nvSpPr>
          <p:spPr>
            <a:xfrm>
              <a:off x="41728" y="235112"/>
              <a:ext cx="1881160" cy="771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tr-TR" sz="2400" dirty="0" err="1"/>
                <a:t>Send</a:t>
              </a:r>
              <a:r>
                <a:rPr lang="tr-TR" sz="2400" dirty="0"/>
                <a:t> </a:t>
              </a:r>
              <a:r>
                <a:rPr lang="tr-TR" sz="2400" dirty="0" err="1"/>
                <a:t>Their</a:t>
              </a:r>
              <a:r>
                <a:rPr lang="tr-TR" sz="2400" dirty="0"/>
                <a:t> </a:t>
              </a:r>
              <a:r>
                <a:rPr lang="tr-TR" sz="2400" dirty="0" err="1"/>
                <a:t>Workers</a:t>
              </a:r>
              <a:r>
                <a:rPr lang="tr-TR" sz="2400" dirty="0"/>
                <a:t> Home</a:t>
              </a:r>
              <a:endParaRPr lang="en-US" sz="2400" dirty="0"/>
            </a:p>
          </p:txBody>
        </p:sp>
      </p:grpSp>
    </p:spTree>
    <p:extLst>
      <p:ext uri="{BB962C8B-B14F-4D97-AF65-F5344CB8AC3E}">
        <p14:creationId xmlns:p14="http://schemas.microsoft.com/office/powerpoint/2010/main" val="4210395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b="1" dirty="0"/>
              <a:t>3. </a:t>
            </a:r>
            <a:r>
              <a:rPr lang="tr-TR" b="1" dirty="0"/>
              <a:t>Risk, </a:t>
            </a:r>
            <a:r>
              <a:rPr lang="en-US" b="1" dirty="0"/>
              <a:t>Currency Exchange Rates</a:t>
            </a:r>
          </a:p>
        </p:txBody>
      </p:sp>
      <p:sp>
        <p:nvSpPr>
          <p:cNvPr id="3" name="İçerik Yer Tutucusu 2"/>
          <p:cNvSpPr>
            <a:spLocks noGrp="1"/>
          </p:cNvSpPr>
          <p:nvPr>
            <p:ph idx="1"/>
          </p:nvPr>
        </p:nvSpPr>
        <p:spPr/>
        <p:txBody>
          <a:bodyPr/>
          <a:lstStyle/>
          <a:p>
            <a:r>
              <a:rPr lang="en-US" dirty="0"/>
              <a:t>Currency exchange rates can change dramatically within just a</a:t>
            </a:r>
            <a:r>
              <a:rPr lang="tr-TR" dirty="0"/>
              <a:t> </a:t>
            </a:r>
            <a:r>
              <a:rPr lang="en-US" dirty="0"/>
              <a:t>few months</a:t>
            </a:r>
            <a:r>
              <a:rPr lang="tr-TR" dirty="0"/>
              <a:t>.</a:t>
            </a:r>
          </a:p>
          <a:p>
            <a:r>
              <a:rPr lang="tr-TR" dirty="0" err="1"/>
              <a:t>Damage</a:t>
            </a:r>
            <a:r>
              <a:rPr lang="tr-TR" dirty="0"/>
              <a:t> </a:t>
            </a:r>
            <a:r>
              <a:rPr lang="en-US" dirty="0"/>
              <a:t>complex global</a:t>
            </a:r>
            <a:r>
              <a:rPr lang="tr-TR" dirty="0"/>
              <a:t> </a:t>
            </a:r>
            <a:r>
              <a:rPr lang="en-US" dirty="0"/>
              <a:t>supply chains that take years to establish.</a:t>
            </a:r>
            <a:endParaRPr lang="tr-TR" dirty="0"/>
          </a:p>
          <a:p>
            <a:r>
              <a:rPr lang="tr-TR" dirty="0" err="1"/>
              <a:t>This</a:t>
            </a:r>
            <a:r>
              <a:rPr lang="tr-TR" dirty="0"/>
              <a:t> is </a:t>
            </a:r>
            <a:r>
              <a:rPr lang="tr-TR" dirty="0" err="1"/>
              <a:t>why</a:t>
            </a:r>
            <a:r>
              <a:rPr lang="tr-TR" dirty="0"/>
              <a:t> </a:t>
            </a:r>
            <a:r>
              <a:rPr lang="tr-TR" dirty="0" err="1"/>
              <a:t>Manufacrures</a:t>
            </a:r>
            <a:r>
              <a:rPr lang="tr-TR" dirty="0"/>
              <a:t> </a:t>
            </a:r>
            <a:r>
              <a:rPr lang="tr-TR" dirty="0" err="1"/>
              <a:t>abondan</a:t>
            </a:r>
            <a:r>
              <a:rPr lang="tr-TR" dirty="0"/>
              <a:t> </a:t>
            </a:r>
            <a:r>
              <a:rPr lang="tr-TR" dirty="0" err="1"/>
              <a:t>advantage</a:t>
            </a:r>
            <a:r>
              <a:rPr lang="tr-TR" dirty="0"/>
              <a:t> of </a:t>
            </a:r>
            <a:r>
              <a:rPr lang="tr-TR" dirty="0" err="1"/>
              <a:t>their</a:t>
            </a:r>
            <a:r>
              <a:rPr lang="tr-TR" dirty="0"/>
              <a:t> </a:t>
            </a:r>
            <a:r>
              <a:rPr lang="tr-TR" dirty="0" err="1"/>
              <a:t>home</a:t>
            </a:r>
            <a:r>
              <a:rPr lang="tr-TR" dirty="0"/>
              <a:t> </a:t>
            </a:r>
            <a:r>
              <a:rPr lang="tr-TR" dirty="0" err="1"/>
              <a:t>country</a:t>
            </a:r>
            <a:r>
              <a:rPr lang="tr-TR" dirty="0"/>
              <a:t>.  </a:t>
            </a:r>
          </a:p>
          <a:p>
            <a:pPr lvl="1"/>
            <a:r>
              <a:rPr lang="tr-TR" dirty="0"/>
              <a:t>Toyota </a:t>
            </a:r>
            <a:r>
              <a:rPr lang="tr-TR" dirty="0" err="1"/>
              <a:t>and</a:t>
            </a:r>
            <a:r>
              <a:rPr lang="tr-TR" dirty="0"/>
              <a:t> Honda </a:t>
            </a:r>
            <a:r>
              <a:rPr lang="tr-TR" dirty="0" err="1"/>
              <a:t>decided</a:t>
            </a:r>
            <a:r>
              <a:rPr lang="tr-TR" dirty="0"/>
              <a:t> </a:t>
            </a:r>
            <a:r>
              <a:rPr lang="tr-TR" dirty="0" err="1"/>
              <a:t>to</a:t>
            </a:r>
            <a:r>
              <a:rPr lang="tr-TR" dirty="0"/>
              <a:t> </a:t>
            </a:r>
            <a:r>
              <a:rPr lang="tr-TR" dirty="0" err="1"/>
              <a:t>open</a:t>
            </a:r>
            <a:r>
              <a:rPr lang="tr-TR" dirty="0"/>
              <a:t> </a:t>
            </a:r>
            <a:r>
              <a:rPr lang="tr-TR" dirty="0" err="1"/>
              <a:t>plants</a:t>
            </a:r>
            <a:r>
              <a:rPr lang="tr-TR" dirty="0"/>
              <a:t> in U.S. </a:t>
            </a:r>
            <a:r>
              <a:rPr lang="tr-TR" dirty="0" err="1"/>
              <a:t>because</a:t>
            </a:r>
            <a:r>
              <a:rPr lang="tr-TR" dirty="0"/>
              <a:t> of </a:t>
            </a:r>
            <a:r>
              <a:rPr lang="tr-TR" dirty="0" err="1"/>
              <a:t>fluctuating</a:t>
            </a:r>
            <a:r>
              <a:rPr lang="tr-TR" dirty="0"/>
              <a:t> </a:t>
            </a:r>
            <a:r>
              <a:rPr lang="tr-TR" dirty="0" err="1"/>
              <a:t>exchange</a:t>
            </a:r>
            <a:r>
              <a:rPr lang="tr-TR" dirty="0"/>
              <a:t> rate.</a:t>
            </a:r>
            <a:endParaRPr lang="en-US" dirty="0"/>
          </a:p>
          <a:p>
            <a:endParaRPr lang="tr-TR" dirty="0"/>
          </a:p>
        </p:txBody>
      </p:sp>
    </p:spTree>
    <p:extLst>
      <p:ext uri="{BB962C8B-B14F-4D97-AF65-F5344CB8AC3E}">
        <p14:creationId xmlns:p14="http://schemas.microsoft.com/office/powerpoint/2010/main" val="221864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b="1" dirty="0"/>
              <a:t>4.</a:t>
            </a:r>
            <a:r>
              <a:rPr lang="tr-TR" b="1" dirty="0"/>
              <a:t>Risk,</a:t>
            </a:r>
            <a:r>
              <a:rPr lang="en-US" b="1" dirty="0"/>
              <a:t> Changing Economic Rules</a:t>
            </a:r>
          </a:p>
        </p:txBody>
      </p:sp>
      <p:sp>
        <p:nvSpPr>
          <p:cNvPr id="3" name="İçerik Yer Tutucusu 2"/>
          <p:cNvSpPr>
            <a:spLocks noGrp="1"/>
          </p:cNvSpPr>
          <p:nvPr>
            <p:ph idx="1"/>
          </p:nvPr>
        </p:nvSpPr>
        <p:spPr>
          <a:xfrm>
            <a:off x="1981200" y="1600200"/>
            <a:ext cx="8229600" cy="5141168"/>
          </a:xfrm>
        </p:spPr>
        <p:txBody>
          <a:bodyPr>
            <a:normAutofit fontScale="85000" lnSpcReduction="20000"/>
          </a:bodyPr>
          <a:lstStyle/>
          <a:p>
            <a:pPr marL="0" indent="0">
              <a:buNone/>
            </a:pPr>
            <a:r>
              <a:rPr lang="tr-TR" dirty="0" err="1"/>
              <a:t>Today</a:t>
            </a:r>
            <a:r>
              <a:rPr lang="tr-TR" dirty="0"/>
              <a:t>, </a:t>
            </a:r>
            <a:r>
              <a:rPr lang="tr-TR" dirty="0" err="1"/>
              <a:t>Economic</a:t>
            </a:r>
            <a:r>
              <a:rPr lang="tr-TR" dirty="0"/>
              <a:t> </a:t>
            </a:r>
            <a:r>
              <a:rPr lang="tr-TR" dirty="0" err="1"/>
              <a:t>rule</a:t>
            </a:r>
            <a:r>
              <a:rPr lang="tr-TR" dirty="0"/>
              <a:t> is </a:t>
            </a:r>
            <a:r>
              <a:rPr lang="tr-TR" dirty="0" err="1"/>
              <a:t>different</a:t>
            </a:r>
            <a:r>
              <a:rPr lang="tr-TR" dirty="0"/>
              <a:t> </a:t>
            </a:r>
            <a:r>
              <a:rPr lang="tr-TR" dirty="0" err="1"/>
              <a:t>than</a:t>
            </a:r>
            <a:r>
              <a:rPr lang="tr-TR" dirty="0"/>
              <a:t> </a:t>
            </a:r>
            <a:r>
              <a:rPr lang="tr-TR" dirty="0" err="1"/>
              <a:t>past</a:t>
            </a:r>
            <a:r>
              <a:rPr lang="tr-TR" dirty="0"/>
              <a:t>.</a:t>
            </a:r>
          </a:p>
          <a:p>
            <a:endParaRPr lang="tr-TR" dirty="0"/>
          </a:p>
          <a:p>
            <a:r>
              <a:rPr lang="en-US" dirty="0"/>
              <a:t>In the past, the U.S. government invited its</a:t>
            </a:r>
          </a:p>
          <a:p>
            <a:pPr marL="0" indent="0">
              <a:buNone/>
            </a:pPr>
            <a:r>
              <a:rPr lang="en-US" dirty="0"/>
              <a:t>citizens to go shopping to stimulate the</a:t>
            </a:r>
            <a:r>
              <a:rPr lang="tr-TR" dirty="0"/>
              <a:t> </a:t>
            </a:r>
            <a:r>
              <a:rPr lang="en-US" dirty="0"/>
              <a:t>economy</a:t>
            </a:r>
            <a:r>
              <a:rPr lang="tr-TR" dirty="0"/>
              <a:t>.</a:t>
            </a:r>
          </a:p>
          <a:p>
            <a:endParaRPr lang="tr-TR" dirty="0"/>
          </a:p>
          <a:p>
            <a:r>
              <a:rPr lang="en-US" dirty="0"/>
              <a:t>However, in the twenty-first century </a:t>
            </a:r>
            <a:r>
              <a:rPr lang="tr-TR" dirty="0"/>
              <a:t>,</a:t>
            </a:r>
            <a:r>
              <a:rPr lang="en-US" dirty="0"/>
              <a:t>it has very little</a:t>
            </a:r>
            <a:r>
              <a:rPr lang="tr-TR" dirty="0"/>
              <a:t> </a:t>
            </a:r>
            <a:r>
              <a:rPr lang="en-US" dirty="0"/>
              <a:t>of the desired effect</a:t>
            </a:r>
            <a:endParaRPr lang="tr-TR" dirty="0"/>
          </a:p>
          <a:p>
            <a:pPr lvl="1">
              <a:buFont typeface="Wingdings" panose="05000000000000000000" pitchFamily="2" charset="2"/>
              <a:buChar char="§"/>
            </a:pPr>
            <a:endParaRPr lang="tr-TR" dirty="0"/>
          </a:p>
          <a:p>
            <a:pPr lvl="1">
              <a:buFont typeface="Wingdings" panose="05000000000000000000" pitchFamily="2" charset="2"/>
              <a:buChar char="§"/>
            </a:pPr>
            <a:r>
              <a:rPr lang="en-US" sz="2900" dirty="0"/>
              <a:t>money spent is actually used to buy </a:t>
            </a:r>
            <a:r>
              <a:rPr lang="tr-TR" sz="2900" dirty="0"/>
              <a:t> </a:t>
            </a:r>
            <a:r>
              <a:rPr lang="en-US" sz="2900" dirty="0"/>
              <a:t>products</a:t>
            </a:r>
            <a:r>
              <a:rPr lang="tr-TR" sz="2900" dirty="0"/>
              <a:t> </a:t>
            </a:r>
            <a:r>
              <a:rPr lang="en-US" sz="2900" dirty="0"/>
              <a:t>manufactured overseas</a:t>
            </a:r>
            <a:r>
              <a:rPr lang="tr-TR" sz="2900" dirty="0"/>
              <a:t>.</a:t>
            </a:r>
          </a:p>
          <a:p>
            <a:pPr lvl="1">
              <a:buFont typeface="Wingdings" panose="05000000000000000000" pitchFamily="2" charset="2"/>
              <a:buChar char="§"/>
            </a:pPr>
            <a:r>
              <a:rPr lang="en-US" sz="2900" dirty="0"/>
              <a:t>the only contribution to the domestic U.S.</a:t>
            </a:r>
            <a:r>
              <a:rPr lang="tr-TR" sz="2900" dirty="0"/>
              <a:t> </a:t>
            </a:r>
            <a:r>
              <a:rPr lang="en-US" sz="2900" dirty="0"/>
              <a:t>economy is in retail sales, shipping, and </a:t>
            </a:r>
            <a:r>
              <a:rPr lang="tr-TR" sz="2900" dirty="0"/>
              <a:t> </a:t>
            </a:r>
            <a:r>
              <a:rPr lang="en-US" sz="2900" dirty="0"/>
              <a:t>handling.</a:t>
            </a:r>
            <a:endParaRPr lang="tr-TR" sz="2900" dirty="0"/>
          </a:p>
          <a:p>
            <a:pPr marL="0" indent="0">
              <a:buNone/>
            </a:pPr>
            <a:endParaRPr lang="tr-TR" dirty="0"/>
          </a:p>
          <a:p>
            <a:r>
              <a:rPr lang="tr-TR" dirty="0"/>
              <a:t>N</a:t>
            </a:r>
            <a:r>
              <a:rPr lang="en-US" dirty="0" err="1"/>
              <a:t>ew</a:t>
            </a:r>
            <a:r>
              <a:rPr lang="tr-TR" dirty="0"/>
              <a:t> </a:t>
            </a:r>
            <a:r>
              <a:rPr lang="en-US" dirty="0"/>
              <a:t>economy cannot be built on spending</a:t>
            </a:r>
            <a:r>
              <a:rPr lang="tr-TR" dirty="0"/>
              <a:t> </a:t>
            </a:r>
            <a:r>
              <a:rPr lang="en-US" dirty="0"/>
              <a:t>alone; it must be based on producing </a:t>
            </a:r>
            <a:r>
              <a:rPr lang="tr-TR" dirty="0"/>
              <a:t> </a:t>
            </a:r>
            <a:r>
              <a:rPr lang="en-US" dirty="0"/>
              <a:t>goods domestically</a:t>
            </a:r>
            <a:r>
              <a:rPr lang="tr-TR" dirty="0"/>
              <a:t>.</a:t>
            </a:r>
          </a:p>
        </p:txBody>
      </p:sp>
    </p:spTree>
    <p:extLst>
      <p:ext uri="{BB962C8B-B14F-4D97-AF65-F5344CB8AC3E}">
        <p14:creationId xmlns:p14="http://schemas.microsoft.com/office/powerpoint/2010/main" val="190082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en-US" b="1" dirty="0"/>
              <a:t>5.</a:t>
            </a:r>
            <a:r>
              <a:rPr lang="tr-TR" b="1" dirty="0"/>
              <a:t> Risk,</a:t>
            </a:r>
            <a:r>
              <a:rPr lang="en-US" b="1" dirty="0"/>
              <a:t> Standards and Norms of Imported Products</a:t>
            </a:r>
          </a:p>
        </p:txBody>
      </p:sp>
      <p:sp>
        <p:nvSpPr>
          <p:cNvPr id="3" name="İçerik Yer Tutucusu 2"/>
          <p:cNvSpPr>
            <a:spLocks noGrp="1"/>
          </p:cNvSpPr>
          <p:nvPr>
            <p:ph idx="1"/>
          </p:nvPr>
        </p:nvSpPr>
        <p:spPr/>
        <p:txBody>
          <a:bodyPr>
            <a:normAutofit/>
          </a:bodyPr>
          <a:lstStyle/>
          <a:p>
            <a:r>
              <a:rPr lang="en-US" dirty="0"/>
              <a:t>Standards that are part of the landscape of a developed</a:t>
            </a:r>
            <a:r>
              <a:rPr lang="tr-TR" dirty="0"/>
              <a:t> </a:t>
            </a:r>
            <a:r>
              <a:rPr lang="en-US" dirty="0"/>
              <a:t>country might be quite rare and difficult to establish in an offshore vendor.</a:t>
            </a:r>
            <a:endParaRPr lang="tr-TR" dirty="0"/>
          </a:p>
          <a:p>
            <a:r>
              <a:rPr lang="en-US" dirty="0"/>
              <a:t>For example,</a:t>
            </a:r>
            <a:endParaRPr lang="tr-TR" dirty="0"/>
          </a:p>
          <a:p>
            <a:pPr marL="0" indent="0">
              <a:buNone/>
            </a:pPr>
            <a:r>
              <a:rPr lang="tr-TR" dirty="0"/>
              <a:t>	</a:t>
            </a:r>
            <a:r>
              <a:rPr lang="en-US" dirty="0"/>
              <a:t>if the local</a:t>
            </a:r>
            <a:r>
              <a:rPr lang="tr-TR" dirty="0"/>
              <a:t> </a:t>
            </a:r>
            <a:r>
              <a:rPr lang="en-US" dirty="0"/>
              <a:t>workforce sees your standards of hygiene and purity as exotic, accidental</a:t>
            </a:r>
            <a:r>
              <a:rPr lang="tr-TR" dirty="0"/>
              <a:t> </a:t>
            </a:r>
            <a:r>
              <a:rPr lang="en-US" dirty="0"/>
              <a:t>contamination of the process will be harder to avoid.</a:t>
            </a:r>
            <a:endParaRPr lang="tr-TR" dirty="0"/>
          </a:p>
          <a:p>
            <a:pPr marL="0" indent="0">
              <a:buNone/>
            </a:pPr>
            <a:r>
              <a:rPr lang="tr-TR" dirty="0"/>
              <a:t>	</a:t>
            </a:r>
            <a:r>
              <a:rPr lang="en-US" dirty="0"/>
              <a:t>If the quality of parts for</a:t>
            </a:r>
            <a:r>
              <a:rPr lang="tr-TR" dirty="0"/>
              <a:t> </a:t>
            </a:r>
            <a:r>
              <a:rPr lang="en-US" dirty="0"/>
              <a:t>airplanes and heavy equipment, or the purity of foods and pharmaceuticals is</a:t>
            </a:r>
            <a:r>
              <a:rPr lang="tr-TR" dirty="0"/>
              <a:t> </a:t>
            </a:r>
            <a:r>
              <a:rPr lang="en-US" dirty="0"/>
              <a:t>not up to the required standard, disastrous consequences may occur</a:t>
            </a:r>
            <a:r>
              <a:rPr lang="tr-TR" dirty="0"/>
              <a:t>.</a:t>
            </a:r>
            <a:endParaRPr lang="en-US" dirty="0"/>
          </a:p>
        </p:txBody>
      </p:sp>
    </p:spTree>
    <p:extLst>
      <p:ext uri="{BB962C8B-B14F-4D97-AF65-F5344CB8AC3E}">
        <p14:creationId xmlns:p14="http://schemas.microsoft.com/office/powerpoint/2010/main" val="4166942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b="1" dirty="0"/>
              <a:t>6. </a:t>
            </a:r>
            <a:r>
              <a:rPr lang="tr-TR" b="1" dirty="0"/>
              <a:t>Risk, </a:t>
            </a:r>
            <a:r>
              <a:rPr lang="en-US" b="1" dirty="0"/>
              <a:t>National Sovereignty</a:t>
            </a:r>
          </a:p>
        </p:txBody>
      </p:sp>
      <p:sp>
        <p:nvSpPr>
          <p:cNvPr id="3" name="İçerik Yer Tutucusu 2"/>
          <p:cNvSpPr>
            <a:spLocks noGrp="1"/>
          </p:cNvSpPr>
          <p:nvPr>
            <p:ph idx="1"/>
          </p:nvPr>
        </p:nvSpPr>
        <p:spPr/>
        <p:txBody>
          <a:bodyPr>
            <a:normAutofit/>
          </a:bodyPr>
          <a:lstStyle/>
          <a:p>
            <a:r>
              <a:rPr lang="tr-TR" dirty="0" err="1"/>
              <a:t>Cause</a:t>
            </a:r>
            <a:r>
              <a:rPr lang="tr-TR" dirty="0"/>
              <a:t> </a:t>
            </a:r>
            <a:r>
              <a:rPr lang="en-US" dirty="0"/>
              <a:t>challenge a nation’s sovereignty over its own conduct and commerce.</a:t>
            </a:r>
            <a:endParaRPr lang="tr-TR" dirty="0"/>
          </a:p>
          <a:p>
            <a:r>
              <a:rPr lang="tr-TR" dirty="0"/>
              <a:t>I</a:t>
            </a:r>
            <a:r>
              <a:rPr lang="en-US" dirty="0" err="1"/>
              <a:t>mpinges</a:t>
            </a:r>
            <a:r>
              <a:rPr lang="en-US" dirty="0"/>
              <a:t> on a nation’s sovereignty by imposing international</a:t>
            </a:r>
            <a:r>
              <a:rPr lang="tr-TR" dirty="0"/>
              <a:t> </a:t>
            </a:r>
            <a:r>
              <a:rPr lang="en-US" dirty="0"/>
              <a:t>rules on the local business landscape</a:t>
            </a:r>
            <a:endParaRPr lang="tr-TR" dirty="0"/>
          </a:p>
          <a:p>
            <a:r>
              <a:rPr lang="en-US" dirty="0"/>
              <a:t>The emergence of institutions such as</a:t>
            </a:r>
          </a:p>
          <a:p>
            <a:pPr marL="0" indent="0">
              <a:buNone/>
            </a:pPr>
            <a:r>
              <a:rPr lang="tr-TR" dirty="0"/>
              <a:t>	</a:t>
            </a:r>
            <a:r>
              <a:rPr lang="en-US" dirty="0"/>
              <a:t>the WTO, the World Bank, the European </a:t>
            </a:r>
            <a:r>
              <a:rPr lang="tr-TR" dirty="0"/>
              <a:t>	</a:t>
            </a:r>
            <a:r>
              <a:rPr lang="en-US" dirty="0"/>
              <a:t>Union (EU), Central Bank </a:t>
            </a:r>
            <a:r>
              <a:rPr lang="tr-TR" dirty="0"/>
              <a:t> </a:t>
            </a:r>
          </a:p>
          <a:p>
            <a:pPr marL="0" indent="0">
              <a:buNone/>
            </a:pPr>
            <a:r>
              <a:rPr lang="en-US" dirty="0"/>
              <a:t>add constraints that may have been ignored in the past</a:t>
            </a:r>
            <a:r>
              <a:rPr lang="tr-TR" dirty="0"/>
              <a:t>.</a:t>
            </a:r>
            <a:endParaRPr lang="en-US" dirty="0"/>
          </a:p>
        </p:txBody>
      </p:sp>
    </p:spTree>
    <p:extLst>
      <p:ext uri="{BB962C8B-B14F-4D97-AF65-F5344CB8AC3E}">
        <p14:creationId xmlns:p14="http://schemas.microsoft.com/office/powerpoint/2010/main" val="3235941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0F2421A-AFAA-4522-8AC4-ADCB1CC6478B}"/>
              </a:ext>
            </a:extLst>
          </p:cNvPr>
          <p:cNvSpPr>
            <a:spLocks noGrp="1"/>
          </p:cNvSpPr>
          <p:nvPr>
            <p:ph type="title"/>
          </p:nvPr>
        </p:nvSpPr>
        <p:spPr>
          <a:xfrm>
            <a:off x="838200" y="2766218"/>
            <a:ext cx="10515600" cy="1325563"/>
          </a:xfrm>
        </p:spPr>
        <p:txBody>
          <a:bodyPr>
            <a:normAutofit fontScale="90000"/>
          </a:bodyPr>
          <a:lstStyle/>
          <a:p>
            <a:pPr algn="ctr"/>
            <a:r>
              <a:rPr lang="tr-TR" altLang="en-US" sz="7300" b="1" dirty="0" err="1"/>
              <a:t>Chapter</a:t>
            </a:r>
            <a:r>
              <a:rPr lang="tr-TR" altLang="en-US" sz="7300" b="1" dirty="0"/>
              <a:t> 13</a:t>
            </a:r>
            <a:br>
              <a:rPr lang="tr-TR" altLang="en-US" sz="7300" b="1" dirty="0"/>
            </a:br>
            <a:br>
              <a:rPr lang="tr-TR" altLang="en-US" sz="7300" b="1" dirty="0"/>
            </a:br>
            <a:r>
              <a:rPr lang="tr-TR" sz="7300" dirty="0"/>
              <a:t>Enterprise </a:t>
            </a:r>
            <a:r>
              <a:rPr lang="tr-TR" sz="7300" dirty="0" err="1"/>
              <a:t>Globalization</a:t>
            </a:r>
            <a:r>
              <a:rPr lang="tr-TR" sz="7300" dirty="0"/>
              <a:t> </a:t>
            </a:r>
            <a:r>
              <a:rPr lang="tr-TR" sz="7300" dirty="0" err="1"/>
              <a:t>Strategies</a:t>
            </a:r>
            <a:br>
              <a:rPr lang="tr-TR" dirty="0"/>
            </a:br>
            <a:endParaRPr lang="tr-TR" dirty="0"/>
          </a:p>
        </p:txBody>
      </p:sp>
    </p:spTree>
    <p:extLst>
      <p:ext uri="{BB962C8B-B14F-4D97-AF65-F5344CB8AC3E}">
        <p14:creationId xmlns:p14="http://schemas.microsoft.com/office/powerpoint/2010/main" val="1995887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b="1" dirty="0" err="1"/>
              <a:t>Another</a:t>
            </a:r>
            <a:r>
              <a:rPr lang="tr-TR" b="1" dirty="0"/>
              <a:t> Risk, </a:t>
            </a:r>
            <a:r>
              <a:rPr lang="tr-TR" b="1" dirty="0" err="1"/>
              <a:t>Broad</a:t>
            </a:r>
            <a:r>
              <a:rPr lang="tr-TR" b="1" dirty="0"/>
              <a:t> </a:t>
            </a:r>
            <a:r>
              <a:rPr lang="tr-TR" b="1" dirty="0" err="1"/>
              <a:t>Environmental</a:t>
            </a:r>
            <a:r>
              <a:rPr lang="tr-TR" b="1" dirty="0"/>
              <a:t> </a:t>
            </a:r>
            <a:r>
              <a:rPr lang="tr-TR" b="1" dirty="0" err="1"/>
              <a:t>Problems</a:t>
            </a:r>
            <a:endParaRPr lang="en-US" b="1" dirty="0"/>
          </a:p>
        </p:txBody>
      </p:sp>
      <p:sp>
        <p:nvSpPr>
          <p:cNvPr id="3" name="İçerik Yer Tutucusu 2"/>
          <p:cNvSpPr>
            <a:spLocks noGrp="1"/>
          </p:cNvSpPr>
          <p:nvPr>
            <p:ph idx="1"/>
          </p:nvPr>
        </p:nvSpPr>
        <p:spPr/>
        <p:txBody>
          <a:bodyPr>
            <a:normAutofit/>
          </a:bodyPr>
          <a:lstStyle/>
          <a:p>
            <a:r>
              <a:rPr lang="en-US" dirty="0"/>
              <a:t>Production was shifted to new countries, and brought with it local environmental problems.</a:t>
            </a:r>
          </a:p>
          <a:p>
            <a:r>
              <a:rPr lang="en-US" dirty="0"/>
              <a:t>But these local problems quickly became global environmental problems. </a:t>
            </a:r>
            <a:endParaRPr lang="tr-TR" dirty="0"/>
          </a:p>
          <a:p>
            <a:r>
              <a:rPr lang="en-US" dirty="0"/>
              <a:t>Global problems</a:t>
            </a:r>
            <a:r>
              <a:rPr lang="tr-TR" dirty="0"/>
              <a:t> </a:t>
            </a:r>
            <a:r>
              <a:rPr lang="en-US" dirty="0"/>
              <a:t>require global solutions, and it is not possible to solve them with the local mindset of local</a:t>
            </a:r>
            <a:r>
              <a:rPr lang="tr-TR" dirty="0"/>
              <a:t> </a:t>
            </a:r>
            <a:r>
              <a:rPr lang="en-US" dirty="0"/>
              <a:t>governments.</a:t>
            </a:r>
            <a:endParaRPr lang="tr-TR" dirty="0"/>
          </a:p>
        </p:txBody>
      </p:sp>
    </p:spTree>
    <p:extLst>
      <p:ext uri="{BB962C8B-B14F-4D97-AF65-F5344CB8AC3E}">
        <p14:creationId xmlns:p14="http://schemas.microsoft.com/office/powerpoint/2010/main" val="1169747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b="1" dirty="0"/>
              <a:t>I</a:t>
            </a:r>
            <a:r>
              <a:rPr lang="en-US" b="1" dirty="0" err="1"/>
              <a:t>ssues</a:t>
            </a:r>
            <a:r>
              <a:rPr lang="tr-TR" b="1" dirty="0"/>
              <a:t> </a:t>
            </a:r>
            <a:r>
              <a:rPr lang="tr-TR" b="1" dirty="0" err="1"/>
              <a:t>That</a:t>
            </a:r>
            <a:r>
              <a:rPr lang="tr-TR" b="1" dirty="0"/>
              <a:t> A</a:t>
            </a:r>
            <a:r>
              <a:rPr lang="en-US" b="1" dirty="0" err="1"/>
              <a:t>ddresses</a:t>
            </a:r>
            <a:r>
              <a:rPr lang="tr-TR" b="1" dirty="0"/>
              <a:t> A</a:t>
            </a:r>
            <a:r>
              <a:rPr lang="en-US" b="1" dirty="0"/>
              <a:t> </a:t>
            </a:r>
            <a:r>
              <a:rPr lang="tr-TR" b="1" dirty="0"/>
              <a:t>G</a:t>
            </a:r>
            <a:r>
              <a:rPr lang="en-US" b="1" dirty="0" err="1"/>
              <a:t>lobal</a:t>
            </a:r>
            <a:r>
              <a:rPr lang="en-US" b="1" dirty="0"/>
              <a:t> </a:t>
            </a:r>
            <a:r>
              <a:rPr lang="tr-TR" b="1" dirty="0"/>
              <a:t>G</a:t>
            </a:r>
            <a:r>
              <a:rPr lang="en-US" b="1" dirty="0" err="1"/>
              <a:t>rowth</a:t>
            </a:r>
            <a:r>
              <a:rPr lang="en-US" b="1" dirty="0"/>
              <a:t> </a:t>
            </a:r>
            <a:r>
              <a:rPr lang="tr-TR" b="1" dirty="0"/>
              <a:t>S</a:t>
            </a:r>
            <a:r>
              <a:rPr lang="en-US" b="1" dirty="0" err="1"/>
              <a:t>trategy</a:t>
            </a:r>
            <a:r>
              <a:rPr lang="en-US" b="1" dirty="0"/>
              <a:t> </a:t>
            </a:r>
          </a:p>
        </p:txBody>
      </p:sp>
      <p:sp>
        <p:nvSpPr>
          <p:cNvPr id="3" name="İçerik Yer Tutucusu 2"/>
          <p:cNvSpPr>
            <a:spLocks noGrp="1"/>
          </p:cNvSpPr>
          <p:nvPr>
            <p:ph idx="1"/>
          </p:nvPr>
        </p:nvSpPr>
        <p:spPr/>
        <p:txBody>
          <a:bodyPr>
            <a:normAutofit/>
          </a:bodyPr>
          <a:lstStyle/>
          <a:p>
            <a:r>
              <a:rPr lang="en-US" dirty="0"/>
              <a:t>To become global, it is not enough to buy inexpensive parts from a low-labor-cost</a:t>
            </a:r>
            <a:r>
              <a:rPr lang="tr-TR" dirty="0"/>
              <a:t> </a:t>
            </a:r>
            <a:r>
              <a:rPr lang="en-US" dirty="0"/>
              <a:t>country. Which countries are potential new markets? Is the new market large enough to</a:t>
            </a:r>
            <a:r>
              <a:rPr lang="tr-TR" dirty="0"/>
              <a:t> </a:t>
            </a:r>
            <a:r>
              <a:rPr lang="en-US" dirty="0"/>
              <a:t>justify adapting products to its regulations and culture?</a:t>
            </a:r>
          </a:p>
          <a:p>
            <a:r>
              <a:rPr lang="en-US" dirty="0"/>
              <a:t>Which countries are best for producing products, and which countries are better</a:t>
            </a:r>
            <a:r>
              <a:rPr lang="tr-TR" dirty="0"/>
              <a:t> </a:t>
            </a:r>
            <a:r>
              <a:rPr lang="en-US" dirty="0"/>
              <a:t>economically suited for producing the components for these products?</a:t>
            </a:r>
          </a:p>
          <a:p>
            <a:r>
              <a:rPr lang="en-US" dirty="0"/>
              <a:t>How can a product be designed to save production cost so that it sells in many</a:t>
            </a:r>
            <a:r>
              <a:rPr lang="tr-TR" dirty="0"/>
              <a:t> </a:t>
            </a:r>
            <a:r>
              <a:rPr lang="en-US" dirty="0"/>
              <a:t>countries while minimizing regional modifications?</a:t>
            </a:r>
          </a:p>
          <a:p>
            <a:pPr marL="0" indent="0">
              <a:buNone/>
            </a:pPr>
            <a:endParaRPr lang="tr-TR" dirty="0"/>
          </a:p>
        </p:txBody>
      </p:sp>
    </p:spTree>
    <p:extLst>
      <p:ext uri="{BB962C8B-B14F-4D97-AF65-F5344CB8AC3E}">
        <p14:creationId xmlns:p14="http://schemas.microsoft.com/office/powerpoint/2010/main" val="3211131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b="1" dirty="0"/>
              <a:t>13.2 COUNTRIES OF POTENTIAL NEW MARKETS </a:t>
            </a:r>
            <a:endParaRPr lang="en-US" b="1" dirty="0"/>
          </a:p>
        </p:txBody>
      </p:sp>
      <p:sp>
        <p:nvSpPr>
          <p:cNvPr id="3" name="İçerik Yer Tutucusu 2"/>
          <p:cNvSpPr>
            <a:spLocks noGrp="1"/>
          </p:cNvSpPr>
          <p:nvPr>
            <p:ph idx="1"/>
          </p:nvPr>
        </p:nvSpPr>
        <p:spPr>
          <a:xfrm>
            <a:off x="1981200" y="1600200"/>
            <a:ext cx="8229600" cy="4853136"/>
          </a:xfrm>
        </p:spPr>
        <p:txBody>
          <a:bodyPr>
            <a:normAutofit fontScale="85000" lnSpcReduction="20000"/>
          </a:bodyPr>
          <a:lstStyle/>
          <a:p>
            <a:r>
              <a:rPr lang="en-US" dirty="0"/>
              <a:t>Globalization can increase the per capita earning potential in developing countries.</a:t>
            </a:r>
            <a:endParaRPr lang="tr-TR" dirty="0"/>
          </a:p>
          <a:p>
            <a:endParaRPr lang="tr-TR" dirty="0"/>
          </a:p>
          <a:p>
            <a:r>
              <a:rPr lang="en-US" dirty="0"/>
              <a:t>This can boost the purchasing power of their population</a:t>
            </a:r>
            <a:endParaRPr lang="tr-TR" dirty="0"/>
          </a:p>
          <a:p>
            <a:pPr lvl="1"/>
            <a:r>
              <a:rPr lang="en-US" dirty="0"/>
              <a:t>growing the customer</a:t>
            </a:r>
            <a:r>
              <a:rPr lang="tr-TR" dirty="0"/>
              <a:t> </a:t>
            </a:r>
            <a:r>
              <a:rPr lang="en-US" dirty="0"/>
              <a:t>base for new products.</a:t>
            </a:r>
            <a:endParaRPr lang="tr-TR" dirty="0"/>
          </a:p>
          <a:p>
            <a:endParaRPr lang="tr-TR" dirty="0"/>
          </a:p>
          <a:p>
            <a:r>
              <a:rPr lang="tr-TR" dirty="0"/>
              <a:t> </a:t>
            </a:r>
            <a:r>
              <a:rPr lang="en-US" dirty="0"/>
              <a:t>This becomes evident when looking at a previous generation of</a:t>
            </a:r>
            <a:r>
              <a:rPr lang="tr-TR" dirty="0"/>
              <a:t> </a:t>
            </a:r>
            <a:r>
              <a:rPr lang="en-US" dirty="0"/>
              <a:t>developing countries. </a:t>
            </a:r>
            <a:endParaRPr lang="tr-TR" dirty="0"/>
          </a:p>
          <a:p>
            <a:endParaRPr lang="tr-TR" dirty="0"/>
          </a:p>
          <a:p>
            <a:pPr marL="0" indent="0">
              <a:buNone/>
            </a:pPr>
            <a:r>
              <a:rPr lang="en-US" dirty="0"/>
              <a:t>In the late 1970s, </a:t>
            </a:r>
            <a:r>
              <a:rPr lang="tr-TR" dirty="0"/>
              <a:t>  </a:t>
            </a:r>
            <a:r>
              <a:rPr lang="en-US" dirty="0"/>
              <a:t>South Korea, </a:t>
            </a:r>
            <a:endParaRPr lang="tr-TR" dirty="0"/>
          </a:p>
          <a:p>
            <a:pPr marL="0" indent="0">
              <a:buNone/>
            </a:pPr>
            <a:r>
              <a:rPr lang="tr-TR" dirty="0"/>
              <a:t>		        </a:t>
            </a:r>
            <a:r>
              <a:rPr lang="en-US" dirty="0"/>
              <a:t>Taiwan, </a:t>
            </a:r>
            <a:endParaRPr lang="tr-TR" dirty="0"/>
          </a:p>
          <a:p>
            <a:pPr marL="0" indent="0">
              <a:buNone/>
            </a:pPr>
            <a:r>
              <a:rPr lang="tr-TR" dirty="0"/>
              <a:t>		        </a:t>
            </a:r>
            <a:r>
              <a:rPr lang="en-US" dirty="0"/>
              <a:t>Singapore, </a:t>
            </a:r>
            <a:endParaRPr lang="tr-TR" dirty="0"/>
          </a:p>
          <a:p>
            <a:pPr marL="0" indent="0">
              <a:buNone/>
            </a:pPr>
            <a:r>
              <a:rPr lang="tr-TR" dirty="0"/>
              <a:t>                                  </a:t>
            </a:r>
            <a:r>
              <a:rPr lang="en-US" dirty="0"/>
              <a:t>Hong</a:t>
            </a:r>
            <a:r>
              <a:rPr lang="tr-TR" dirty="0"/>
              <a:t> </a:t>
            </a:r>
            <a:r>
              <a:rPr lang="en-US" dirty="0"/>
              <a:t>Kong </a:t>
            </a:r>
            <a:r>
              <a:rPr lang="tr-TR" dirty="0"/>
              <a:t>    </a:t>
            </a:r>
            <a:r>
              <a:rPr lang="en-US" dirty="0"/>
              <a:t>were developing countries.</a:t>
            </a:r>
          </a:p>
        </p:txBody>
      </p:sp>
    </p:spTree>
    <p:extLst>
      <p:ext uri="{BB962C8B-B14F-4D97-AF65-F5344CB8AC3E}">
        <p14:creationId xmlns:p14="http://schemas.microsoft.com/office/powerpoint/2010/main" val="382128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89141" y="274638"/>
            <a:ext cx="9421660" cy="922114"/>
          </a:xfrm>
        </p:spPr>
        <p:txBody>
          <a:bodyPr>
            <a:noAutofit/>
          </a:bodyPr>
          <a:lstStyle/>
          <a:p>
            <a:r>
              <a:rPr lang="tr-TR" sz="3200" b="1" dirty="0"/>
              <a:t>13.2 COUNTRIES OF POTENTIAL NEW MARKETS (CONT.)</a:t>
            </a:r>
            <a:endParaRPr lang="en-US" sz="3200" b="1" dirty="0"/>
          </a:p>
        </p:txBody>
      </p:sp>
      <p:sp>
        <p:nvSpPr>
          <p:cNvPr id="3" name="İçerik Yer Tutucusu 2"/>
          <p:cNvSpPr>
            <a:spLocks noGrp="1"/>
          </p:cNvSpPr>
          <p:nvPr>
            <p:ph idx="1"/>
          </p:nvPr>
        </p:nvSpPr>
        <p:spPr/>
        <p:txBody>
          <a:bodyPr/>
          <a:lstStyle/>
          <a:p>
            <a:r>
              <a:rPr lang="tr-TR" dirty="0"/>
              <a:t>P</a:t>
            </a:r>
            <a:r>
              <a:rPr lang="en-US" dirty="0" err="1"/>
              <a:t>rosperity</a:t>
            </a:r>
            <a:r>
              <a:rPr lang="tr-TR" dirty="0"/>
              <a:t> </a:t>
            </a:r>
            <a:r>
              <a:rPr lang="en-US" dirty="0"/>
              <a:t>begins with low wages and cheap exports.</a:t>
            </a:r>
            <a:endParaRPr lang="tr-TR" dirty="0"/>
          </a:p>
          <a:p>
            <a:pPr marL="0" indent="0">
              <a:buNone/>
            </a:pPr>
            <a:endParaRPr lang="tr-TR" dirty="0"/>
          </a:p>
          <a:p>
            <a:r>
              <a:rPr lang="en-US" dirty="0"/>
              <a:t> As skills increase, </a:t>
            </a:r>
            <a:endParaRPr lang="tr-TR" dirty="0"/>
          </a:p>
          <a:p>
            <a:pPr marL="0" indent="0">
              <a:buNone/>
            </a:pPr>
            <a:r>
              <a:rPr lang="tr-TR" dirty="0"/>
              <a:t>	</a:t>
            </a:r>
          </a:p>
          <a:p>
            <a:pPr marL="0" indent="0">
              <a:buNone/>
            </a:pPr>
            <a:r>
              <a:rPr lang="tr-TR" dirty="0"/>
              <a:t>           T</a:t>
            </a:r>
            <a:r>
              <a:rPr lang="en-US" dirty="0"/>
              <a:t>he </a:t>
            </a:r>
            <a:r>
              <a:rPr lang="tr-TR" dirty="0"/>
              <a:t>V</a:t>
            </a:r>
            <a:r>
              <a:rPr lang="en-US" dirty="0" err="1"/>
              <a:t>alue</a:t>
            </a:r>
            <a:r>
              <a:rPr lang="en-US" dirty="0"/>
              <a:t> of exported</a:t>
            </a:r>
            <a:r>
              <a:rPr lang="tr-TR" dirty="0"/>
              <a:t> </a:t>
            </a:r>
            <a:r>
              <a:rPr lang="en-US" dirty="0"/>
              <a:t>products rises, </a:t>
            </a:r>
            <a:r>
              <a:rPr lang="tr-TR" dirty="0"/>
              <a:t>						</a:t>
            </a:r>
          </a:p>
          <a:p>
            <a:pPr marL="0" indent="0">
              <a:buNone/>
            </a:pPr>
            <a:r>
              <a:rPr lang="tr-TR" dirty="0"/>
              <a:t>	             S</a:t>
            </a:r>
            <a:r>
              <a:rPr lang="en-US" dirty="0" err="1"/>
              <a:t>alaries</a:t>
            </a:r>
            <a:r>
              <a:rPr lang="en-US" dirty="0"/>
              <a:t> to increase.</a:t>
            </a:r>
            <a:endParaRPr lang="tr-TR" dirty="0"/>
          </a:p>
          <a:p>
            <a:pPr marL="0" indent="0">
              <a:buNone/>
            </a:pPr>
            <a:endParaRPr 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09" t="40347" r="45496" b="26826"/>
          <a:stretch/>
        </p:blipFill>
        <p:spPr bwMode="auto">
          <a:xfrm>
            <a:off x="6185959" y="4677965"/>
            <a:ext cx="1952516"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253" t="32571" r="54612" b="18735"/>
          <a:stretch/>
        </p:blipFill>
        <p:spPr bwMode="auto">
          <a:xfrm>
            <a:off x="4144822" y="2655500"/>
            <a:ext cx="1077073" cy="1086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0855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err="1"/>
              <a:t>Change</a:t>
            </a:r>
            <a:r>
              <a:rPr lang="tr-TR" b="1" dirty="0"/>
              <a:t> </a:t>
            </a:r>
            <a:r>
              <a:rPr lang="tr-TR" b="1" dirty="0" err="1"/>
              <a:t>In</a:t>
            </a:r>
            <a:r>
              <a:rPr lang="tr-TR" b="1" dirty="0"/>
              <a:t> </a:t>
            </a:r>
            <a:r>
              <a:rPr lang="tr-TR" b="1" dirty="0" err="1"/>
              <a:t>Salaries</a:t>
            </a:r>
            <a:endParaRPr lang="en-US" b="1" dirty="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221" t="43774" r="21129" b="27043"/>
          <a:stretch/>
        </p:blipFill>
        <p:spPr bwMode="auto">
          <a:xfrm>
            <a:off x="1991545" y="1916832"/>
            <a:ext cx="749437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4019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3200" b="1" dirty="0"/>
              <a:t>13.2 COUNTRIES OF POTENTIAL NEW MARKETS (CONT.)</a:t>
            </a:r>
            <a:endParaRPr lang="en-US" sz="3200" b="1" dirty="0"/>
          </a:p>
        </p:txBody>
      </p:sp>
      <p:sp>
        <p:nvSpPr>
          <p:cNvPr id="3" name="İçerik Yer Tutucusu 2"/>
          <p:cNvSpPr>
            <a:spLocks noGrp="1"/>
          </p:cNvSpPr>
          <p:nvPr>
            <p:ph idx="1"/>
          </p:nvPr>
        </p:nvSpPr>
        <p:spPr/>
        <p:txBody>
          <a:bodyPr>
            <a:normAutofit/>
          </a:bodyPr>
          <a:lstStyle/>
          <a:p>
            <a:r>
              <a:rPr lang="tr-TR" dirty="0"/>
              <a:t>E</a:t>
            </a:r>
            <a:r>
              <a:rPr lang="en-US" dirty="0" err="1"/>
              <a:t>xpect</a:t>
            </a:r>
            <a:r>
              <a:rPr lang="en-US" dirty="0"/>
              <a:t> </a:t>
            </a:r>
            <a:r>
              <a:rPr lang="tr-TR" dirty="0" err="1"/>
              <a:t>that</a:t>
            </a:r>
            <a:endParaRPr lang="tr-TR" dirty="0"/>
          </a:p>
          <a:p>
            <a:pPr marL="0" indent="0">
              <a:buNone/>
            </a:pPr>
            <a:r>
              <a:rPr lang="tr-TR" dirty="0"/>
              <a:t>	T</a:t>
            </a:r>
            <a:r>
              <a:rPr lang="en-US" dirty="0"/>
              <a:t>he wages of knowledge workers in China and</a:t>
            </a:r>
            <a:r>
              <a:rPr lang="tr-TR" dirty="0"/>
              <a:t> </a:t>
            </a:r>
            <a:r>
              <a:rPr lang="en-US" dirty="0"/>
              <a:t>India will rise substantially within a few years.</a:t>
            </a:r>
          </a:p>
          <a:p>
            <a:r>
              <a:rPr lang="en-US" dirty="0"/>
              <a:t>This already happens (in 2006) in Bangalore, </a:t>
            </a:r>
            <a:endParaRPr lang="tr-TR" dirty="0"/>
          </a:p>
          <a:p>
            <a:r>
              <a:rPr lang="en-US" dirty="0"/>
              <a:t>India, </a:t>
            </a:r>
            <a:r>
              <a:rPr lang="tr-TR" dirty="0"/>
              <a:t> </a:t>
            </a:r>
            <a:r>
              <a:rPr lang="en-US" dirty="0"/>
              <a:t>for software</a:t>
            </a:r>
            <a:r>
              <a:rPr lang="tr-TR" dirty="0"/>
              <a:t> </a:t>
            </a:r>
            <a:r>
              <a:rPr lang="en-US" dirty="0"/>
              <a:t>writers pushed wages up towards U.S./European levels.</a:t>
            </a:r>
            <a:r>
              <a:rPr lang="tr-TR" dirty="0"/>
              <a:t> </a:t>
            </a:r>
          </a:p>
        </p:txBody>
      </p:sp>
    </p:spTree>
    <p:extLst>
      <p:ext uri="{BB962C8B-B14F-4D97-AF65-F5344CB8AC3E}">
        <p14:creationId xmlns:p14="http://schemas.microsoft.com/office/powerpoint/2010/main" val="543187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3200" b="1" dirty="0"/>
              <a:t>13.2 COUNTRIES OF POTENTIAL NEW MARKETS (CONT.)</a:t>
            </a:r>
            <a:endParaRPr lang="en-US" sz="3200" b="1" dirty="0"/>
          </a:p>
        </p:txBody>
      </p:sp>
      <p:sp>
        <p:nvSpPr>
          <p:cNvPr id="3" name="İçerik Yer Tutucusu 2"/>
          <p:cNvSpPr>
            <a:spLocks noGrp="1"/>
          </p:cNvSpPr>
          <p:nvPr>
            <p:ph idx="1"/>
          </p:nvPr>
        </p:nvSpPr>
        <p:spPr/>
        <p:txBody>
          <a:bodyPr/>
          <a:lstStyle/>
          <a:p>
            <a:pPr marL="0" indent="0">
              <a:buNone/>
            </a:pPr>
            <a:r>
              <a:rPr lang="tr-TR" dirty="0"/>
              <a:t>       </a:t>
            </a:r>
            <a:r>
              <a:rPr lang="en-US" dirty="0"/>
              <a:t>Global enterprises </a:t>
            </a:r>
            <a:r>
              <a:rPr lang="tr-TR" dirty="0" err="1"/>
              <a:t>must</a:t>
            </a:r>
            <a:r>
              <a:rPr lang="tr-TR" dirty="0"/>
              <a:t> be </a:t>
            </a:r>
            <a:r>
              <a:rPr lang="tr-TR" dirty="0" err="1"/>
              <a:t>prepared</a:t>
            </a:r>
            <a:endParaRPr lang="tr-TR" dirty="0"/>
          </a:p>
          <a:p>
            <a:pPr marL="0" indent="0">
              <a:buNone/>
            </a:pPr>
            <a:r>
              <a:rPr lang="tr-TR" dirty="0"/>
              <a:t>       </a:t>
            </a:r>
            <a:r>
              <a:rPr lang="en-US" u="sng" dirty="0"/>
              <a:t>substantial wage increases</a:t>
            </a:r>
            <a:endParaRPr lang="tr-TR" u="sng" dirty="0"/>
          </a:p>
          <a:p>
            <a:pPr marL="0" indent="0">
              <a:buNone/>
            </a:pPr>
            <a:r>
              <a:rPr lang="tr-TR" dirty="0" err="1"/>
              <a:t>for</a:t>
            </a:r>
            <a:r>
              <a:rPr lang="tr-TR" dirty="0"/>
              <a:t> </a:t>
            </a:r>
            <a:r>
              <a:rPr lang="en-US" dirty="0"/>
              <a:t>long-term planning</a:t>
            </a:r>
            <a:r>
              <a:rPr lang="tr-TR" dirty="0"/>
              <a:t> &amp; </a:t>
            </a:r>
            <a:r>
              <a:rPr lang="en-US" dirty="0"/>
              <a:t>factories in China and India. </a:t>
            </a:r>
            <a:endParaRPr lang="tr-TR" dirty="0"/>
          </a:p>
          <a:p>
            <a:endParaRPr lang="tr-TR" dirty="0"/>
          </a:p>
          <a:p>
            <a:r>
              <a:rPr lang="en-US" dirty="0"/>
              <a:t>At the same time</a:t>
            </a:r>
            <a:r>
              <a:rPr lang="tr-TR" dirty="0"/>
              <a:t>,</a:t>
            </a:r>
            <a:r>
              <a:rPr lang="en-US" dirty="0"/>
              <a:t> they have to look at</a:t>
            </a:r>
            <a:r>
              <a:rPr lang="tr-TR" dirty="0"/>
              <a:t> </a:t>
            </a:r>
            <a:r>
              <a:rPr lang="en-US" dirty="0"/>
              <a:t>the </a:t>
            </a:r>
            <a:r>
              <a:rPr lang="en-US" u="sng" dirty="0"/>
              <a:t>potential market expansion opportunities </a:t>
            </a:r>
            <a:r>
              <a:rPr lang="en-US" dirty="0"/>
              <a:t>there.</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309" t="37400" r="64250" b="24573"/>
          <a:stretch/>
        </p:blipFill>
        <p:spPr bwMode="auto">
          <a:xfrm>
            <a:off x="1055307" y="1876172"/>
            <a:ext cx="260337"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0670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19536" y="0"/>
            <a:ext cx="8229600" cy="1143000"/>
          </a:xfrm>
        </p:spPr>
        <p:txBody>
          <a:bodyPr>
            <a:normAutofit fontScale="90000"/>
          </a:bodyPr>
          <a:lstStyle/>
          <a:p>
            <a:r>
              <a:rPr lang="tr-TR" b="1" dirty="0" err="1"/>
              <a:t>Li</a:t>
            </a:r>
            <a:r>
              <a:rPr lang="en-US" b="1" dirty="0" err="1"/>
              <a:t>st</a:t>
            </a:r>
            <a:r>
              <a:rPr lang="en-US" b="1" dirty="0"/>
              <a:t> of </a:t>
            </a:r>
            <a:r>
              <a:rPr lang="tr-TR" b="1" dirty="0"/>
              <a:t>N</a:t>
            </a:r>
            <a:r>
              <a:rPr lang="en-US" b="1" dirty="0" err="1"/>
              <a:t>ations</a:t>
            </a:r>
            <a:r>
              <a:rPr lang="en-US" b="1" dirty="0"/>
              <a:t> with </a:t>
            </a:r>
            <a:r>
              <a:rPr lang="tr-TR" b="1" dirty="0"/>
              <a:t>E</a:t>
            </a:r>
            <a:r>
              <a:rPr lang="en-US" b="1" dirty="0"/>
              <a:t>merging </a:t>
            </a:r>
            <a:r>
              <a:rPr lang="tr-TR" b="1" dirty="0"/>
              <a:t>M</a:t>
            </a:r>
            <a:r>
              <a:rPr lang="en-US" b="1" dirty="0" err="1"/>
              <a:t>arkets</a:t>
            </a:r>
            <a:endParaRPr lang="en-US" b="1"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224" t="20203" r="17659" b="5156"/>
          <a:stretch/>
        </p:blipFill>
        <p:spPr bwMode="auto">
          <a:xfrm>
            <a:off x="2711625" y="908720"/>
            <a:ext cx="6687811" cy="583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40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800" b="1" dirty="0"/>
              <a:t>13.2 COUNTRIES OF POTENTIAL NEW MARKETS (CONT.)</a:t>
            </a:r>
            <a:endParaRPr lang="en-US" sz="2800" b="1" dirty="0"/>
          </a:p>
        </p:txBody>
      </p:sp>
      <p:sp>
        <p:nvSpPr>
          <p:cNvPr id="3" name="İçerik Yer Tutucusu 2"/>
          <p:cNvSpPr>
            <a:spLocks noGrp="1"/>
          </p:cNvSpPr>
          <p:nvPr>
            <p:ph idx="1"/>
          </p:nvPr>
        </p:nvSpPr>
        <p:spPr/>
        <p:txBody>
          <a:bodyPr>
            <a:normAutofit/>
          </a:bodyPr>
          <a:lstStyle/>
          <a:p>
            <a:r>
              <a:rPr lang="en-US" dirty="0"/>
              <a:t>Table 13.2</a:t>
            </a:r>
            <a:r>
              <a:rPr lang="tr-TR" dirty="0"/>
              <a:t>, </a:t>
            </a:r>
            <a:r>
              <a:rPr lang="en-US" dirty="0"/>
              <a:t>growing markets and potential</a:t>
            </a:r>
            <a:r>
              <a:rPr lang="tr-TR" dirty="0"/>
              <a:t> </a:t>
            </a:r>
            <a:r>
              <a:rPr lang="en-US" dirty="0"/>
              <a:t>market expansion opportunities. </a:t>
            </a:r>
            <a:endParaRPr lang="tr-TR" dirty="0"/>
          </a:p>
          <a:p>
            <a:r>
              <a:rPr lang="tr-TR" dirty="0"/>
              <a:t>I</a:t>
            </a:r>
            <a:r>
              <a:rPr lang="en-US" dirty="0"/>
              <a:t>n 2005</a:t>
            </a:r>
            <a:r>
              <a:rPr lang="tr-TR" dirty="0"/>
              <a:t>,</a:t>
            </a:r>
            <a:r>
              <a:rPr lang="en-US" dirty="0"/>
              <a:t> it was estimated that only 10% of</a:t>
            </a:r>
            <a:r>
              <a:rPr lang="tr-TR" dirty="0"/>
              <a:t> </a:t>
            </a:r>
            <a:r>
              <a:rPr lang="en-US" dirty="0"/>
              <a:t>the populations of China, India, and Brazil had a purchasing power of over $20,000/</a:t>
            </a:r>
            <a:r>
              <a:rPr lang="tr-TR" dirty="0"/>
              <a:t> </a:t>
            </a:r>
            <a:r>
              <a:rPr lang="en-US" dirty="0"/>
              <a:t>year. </a:t>
            </a:r>
            <a:endParaRPr lang="tr-TR" dirty="0"/>
          </a:p>
          <a:p>
            <a:r>
              <a:rPr lang="en-US" dirty="0"/>
              <a:t>Within a few more years</a:t>
            </a:r>
            <a:r>
              <a:rPr lang="tr-TR" dirty="0"/>
              <a:t>,</a:t>
            </a:r>
            <a:r>
              <a:rPr lang="en-US" dirty="0"/>
              <a:t> this percentage will probably double and expand to</a:t>
            </a:r>
            <a:r>
              <a:rPr lang="tr-TR" dirty="0"/>
              <a:t> </a:t>
            </a:r>
            <a:r>
              <a:rPr lang="en-US" dirty="0"/>
              <a:t>perhaps 500 million people</a:t>
            </a:r>
            <a:endParaRPr lang="tr-TR" dirty="0"/>
          </a:p>
          <a:p>
            <a:pPr marL="457200" lvl="1" indent="0">
              <a:buNone/>
            </a:pPr>
            <a:r>
              <a:rPr lang="tr-TR" dirty="0"/>
              <a:t>	</a:t>
            </a:r>
            <a:r>
              <a:rPr lang="en-US" dirty="0"/>
              <a:t>create a huge new market for consumer</a:t>
            </a:r>
            <a:r>
              <a:rPr lang="tr-TR" dirty="0"/>
              <a:t> </a:t>
            </a:r>
            <a:r>
              <a:rPr lang="en-US" dirty="0"/>
              <a:t>products of all kinds.</a:t>
            </a:r>
          </a:p>
        </p:txBody>
      </p:sp>
    </p:spTree>
    <p:extLst>
      <p:ext uri="{BB962C8B-B14F-4D97-AF65-F5344CB8AC3E}">
        <p14:creationId xmlns:p14="http://schemas.microsoft.com/office/powerpoint/2010/main" val="301448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800" b="1" dirty="0"/>
              <a:t>13.2 COUNTRIES OF POTENTIAL NEW MARKETS (CONT.)</a:t>
            </a:r>
            <a:endParaRPr lang="en-US" sz="2800" b="1" dirty="0"/>
          </a:p>
        </p:txBody>
      </p:sp>
      <p:sp>
        <p:nvSpPr>
          <p:cNvPr id="3" name="İçerik Yer Tutucusu 2"/>
          <p:cNvSpPr>
            <a:spLocks noGrp="1"/>
          </p:cNvSpPr>
          <p:nvPr>
            <p:ph idx="1"/>
          </p:nvPr>
        </p:nvSpPr>
        <p:spPr/>
        <p:txBody>
          <a:bodyPr/>
          <a:lstStyle/>
          <a:p>
            <a:pPr marL="0" indent="0">
              <a:buNone/>
            </a:pPr>
            <a:r>
              <a:rPr lang="en-US" dirty="0"/>
              <a:t>Of course</a:t>
            </a:r>
            <a:r>
              <a:rPr lang="tr-TR" dirty="0"/>
              <a:t>, </a:t>
            </a:r>
          </a:p>
          <a:p>
            <a:r>
              <a:rPr lang="tr-TR" dirty="0"/>
              <a:t>P</a:t>
            </a:r>
            <a:r>
              <a:rPr lang="en-US" dirty="0" err="1"/>
              <a:t>olitical</a:t>
            </a:r>
            <a:r>
              <a:rPr lang="en-US" dirty="0"/>
              <a:t> stability, </a:t>
            </a:r>
            <a:endParaRPr lang="tr-TR" dirty="0"/>
          </a:p>
          <a:p>
            <a:r>
              <a:rPr lang="tr-TR" dirty="0"/>
              <a:t>T</a:t>
            </a:r>
            <a:r>
              <a:rPr lang="en-US" dirty="0"/>
              <a:t>he </a:t>
            </a:r>
            <a:r>
              <a:rPr lang="tr-TR" dirty="0"/>
              <a:t>A</a:t>
            </a:r>
            <a:r>
              <a:rPr lang="en-US" dirty="0" err="1"/>
              <a:t>vailability</a:t>
            </a:r>
            <a:r>
              <a:rPr lang="en-US" dirty="0"/>
              <a:t> of </a:t>
            </a:r>
            <a:r>
              <a:rPr lang="tr-TR" dirty="0"/>
              <a:t>T</a:t>
            </a:r>
            <a:r>
              <a:rPr lang="en-US" dirty="0" err="1"/>
              <a:t>alent</a:t>
            </a:r>
            <a:endParaRPr lang="tr-TR" dirty="0"/>
          </a:p>
          <a:p>
            <a:r>
              <a:rPr lang="en-US" dirty="0"/>
              <a:t> </a:t>
            </a:r>
            <a:r>
              <a:rPr lang="tr-TR" dirty="0"/>
              <a:t>T</a:t>
            </a:r>
            <a:r>
              <a:rPr lang="en-US" dirty="0"/>
              <a:t>he </a:t>
            </a:r>
            <a:r>
              <a:rPr lang="tr-TR" dirty="0"/>
              <a:t>W</a:t>
            </a:r>
            <a:r>
              <a:rPr lang="en-US" dirty="0" err="1"/>
              <a:t>orking</a:t>
            </a:r>
            <a:r>
              <a:rPr lang="en-US" dirty="0"/>
              <a:t> </a:t>
            </a:r>
            <a:r>
              <a:rPr lang="tr-TR" dirty="0"/>
              <a:t>H</a:t>
            </a:r>
            <a:r>
              <a:rPr lang="en-US" dirty="0" err="1"/>
              <a:t>abits</a:t>
            </a:r>
            <a:r>
              <a:rPr lang="en-US" dirty="0"/>
              <a:t> </a:t>
            </a:r>
            <a:endParaRPr lang="tr-TR" dirty="0"/>
          </a:p>
          <a:p>
            <a:pPr marL="0" indent="0">
              <a:buNone/>
            </a:pPr>
            <a:r>
              <a:rPr lang="tr-TR" dirty="0"/>
              <a:t>A</a:t>
            </a:r>
            <a:r>
              <a:rPr lang="en-US" dirty="0" err="1"/>
              <a:t>lso</a:t>
            </a:r>
            <a:r>
              <a:rPr lang="en-US" dirty="0"/>
              <a:t> have to be considered when predicting emerging new markets in</a:t>
            </a:r>
            <a:r>
              <a:rPr lang="tr-TR" dirty="0"/>
              <a:t> </a:t>
            </a:r>
            <a:r>
              <a:rPr lang="en-US" dirty="0"/>
              <a:t>these countries</a:t>
            </a:r>
            <a:r>
              <a:rPr lang="tr-TR" dirty="0"/>
              <a:t>.</a:t>
            </a:r>
            <a:endParaRPr lang="en-US" dirty="0"/>
          </a:p>
        </p:txBody>
      </p:sp>
    </p:spTree>
    <p:extLst>
      <p:ext uri="{BB962C8B-B14F-4D97-AF65-F5344CB8AC3E}">
        <p14:creationId xmlns:p14="http://schemas.microsoft.com/office/powerpoint/2010/main" val="184850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379340E-E626-45A0-B356-E664C5DBF847}"/>
              </a:ext>
            </a:extLst>
          </p:cNvPr>
          <p:cNvSpPr>
            <a:spLocks noGrp="1"/>
          </p:cNvSpPr>
          <p:nvPr>
            <p:ph idx="1"/>
          </p:nvPr>
        </p:nvSpPr>
        <p:spPr>
          <a:xfrm>
            <a:off x="358219" y="595042"/>
            <a:ext cx="10854179" cy="5667916"/>
          </a:xfrm>
        </p:spPr>
        <p:txBody>
          <a:bodyPr>
            <a:normAutofit/>
          </a:bodyPr>
          <a:lstStyle/>
          <a:p>
            <a:pPr marL="0" indent="0" algn="ctr">
              <a:buNone/>
            </a:pPr>
            <a:endParaRPr lang="tr-TR" sz="3200" dirty="0"/>
          </a:p>
          <a:p>
            <a:pPr marL="0" indent="0" algn="ctr">
              <a:buNone/>
            </a:pPr>
            <a:r>
              <a:rPr lang="en-US" sz="3200" dirty="0"/>
              <a:t>The pace of globalization is accelerating and shows no sign of reversing course. With the growth of manufacturing capacity in developing countries and advances in communication and transportation, it has become economically attractive for many manufacturing enterprises to consider becoming global. A global company may design a product in one country, buy parts in another country, assemble the product in a third country, and sell it elsewhere. </a:t>
            </a:r>
            <a:endParaRPr lang="tr-TR" sz="3200" dirty="0"/>
          </a:p>
        </p:txBody>
      </p:sp>
    </p:spTree>
    <p:extLst>
      <p:ext uri="{BB962C8B-B14F-4D97-AF65-F5344CB8AC3E}">
        <p14:creationId xmlns:p14="http://schemas.microsoft.com/office/powerpoint/2010/main" val="2427506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800" b="1" dirty="0"/>
              <a:t>13.2 COUNTRIES OF POTENTIAL NEW MARKETS (CONT.)</a:t>
            </a:r>
            <a:endParaRPr lang="en-US" sz="2800" b="1" dirty="0"/>
          </a:p>
        </p:txBody>
      </p:sp>
      <p:sp>
        <p:nvSpPr>
          <p:cNvPr id="3" name="İçerik Yer Tutucusu 2"/>
          <p:cNvSpPr>
            <a:spLocks noGrp="1"/>
          </p:cNvSpPr>
          <p:nvPr>
            <p:ph idx="1"/>
          </p:nvPr>
        </p:nvSpPr>
        <p:spPr/>
        <p:txBody>
          <a:bodyPr/>
          <a:lstStyle/>
          <a:p>
            <a:r>
              <a:rPr lang="en-US" dirty="0"/>
              <a:t>There are considerable differences</a:t>
            </a:r>
            <a:r>
              <a:rPr lang="tr-TR" dirty="0"/>
              <a:t> </a:t>
            </a:r>
            <a:r>
              <a:rPr lang="tr-TR" dirty="0" err="1"/>
              <a:t>for</a:t>
            </a:r>
            <a:r>
              <a:rPr lang="tr-TR" dirty="0"/>
              <a:t> </a:t>
            </a:r>
            <a:r>
              <a:rPr lang="tr-TR" dirty="0" err="1"/>
              <a:t>these</a:t>
            </a:r>
            <a:r>
              <a:rPr lang="tr-TR" dirty="0"/>
              <a:t> 12 </a:t>
            </a:r>
            <a:r>
              <a:rPr lang="tr-TR" dirty="0" err="1"/>
              <a:t>country</a:t>
            </a:r>
            <a:r>
              <a:rPr lang="tr-TR" dirty="0"/>
              <a:t>.</a:t>
            </a:r>
          </a:p>
          <a:p>
            <a:pPr lvl="1"/>
            <a:r>
              <a:rPr lang="tr-TR" dirty="0"/>
              <a:t>P</a:t>
            </a:r>
            <a:r>
              <a:rPr lang="en-US" dirty="0" err="1"/>
              <a:t>olitical</a:t>
            </a:r>
            <a:r>
              <a:rPr lang="en-US" dirty="0"/>
              <a:t> system</a:t>
            </a:r>
            <a:endParaRPr lang="tr-TR" dirty="0"/>
          </a:p>
          <a:p>
            <a:pPr lvl="1"/>
            <a:r>
              <a:rPr lang="en-US" dirty="0"/>
              <a:t>Culture</a:t>
            </a:r>
            <a:endParaRPr lang="tr-TR" dirty="0"/>
          </a:p>
          <a:p>
            <a:pPr lvl="1"/>
            <a:r>
              <a:rPr lang="tr-TR" dirty="0"/>
              <a:t>C</a:t>
            </a:r>
            <a:r>
              <a:rPr lang="en-US" dirty="0"/>
              <a:t>l</a:t>
            </a:r>
            <a:r>
              <a:rPr lang="tr-TR" dirty="0" err="1"/>
              <a:t>imate</a:t>
            </a:r>
            <a:endParaRPr lang="tr-TR" dirty="0"/>
          </a:p>
          <a:p>
            <a:pPr marL="0" indent="0">
              <a:buNone/>
            </a:pPr>
            <a:r>
              <a:rPr lang="tr-TR" dirty="0"/>
              <a:t>	</a:t>
            </a:r>
            <a:r>
              <a:rPr lang="en-US" dirty="0"/>
              <a:t>must be accounted for when</a:t>
            </a:r>
            <a:r>
              <a:rPr lang="tr-TR" dirty="0"/>
              <a:t> </a:t>
            </a:r>
            <a:r>
              <a:rPr lang="en-US" dirty="0"/>
              <a:t>preparing a long-term strategy.</a:t>
            </a:r>
          </a:p>
        </p:txBody>
      </p:sp>
    </p:spTree>
    <p:extLst>
      <p:ext uri="{BB962C8B-B14F-4D97-AF65-F5344CB8AC3E}">
        <p14:creationId xmlns:p14="http://schemas.microsoft.com/office/powerpoint/2010/main" val="1117320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800" b="1" dirty="0"/>
              <a:t>13.2 COUNTRIES OF POTENTIAL NEW MARKETS (CONT.)</a:t>
            </a:r>
            <a:endParaRPr lang="en-US" sz="2800" b="1" dirty="0"/>
          </a:p>
        </p:txBody>
      </p:sp>
      <p:sp>
        <p:nvSpPr>
          <p:cNvPr id="3" name="İçerik Yer Tutucusu 2"/>
          <p:cNvSpPr>
            <a:spLocks noGrp="1"/>
          </p:cNvSpPr>
          <p:nvPr>
            <p:ph idx="1"/>
          </p:nvPr>
        </p:nvSpPr>
        <p:spPr/>
        <p:txBody>
          <a:bodyPr>
            <a:normAutofit fontScale="77500" lnSpcReduction="20000"/>
          </a:bodyPr>
          <a:lstStyle/>
          <a:p>
            <a:pPr marL="0" indent="0">
              <a:buNone/>
            </a:pPr>
            <a:r>
              <a:rPr lang="en-US" dirty="0"/>
              <a:t>For example, </a:t>
            </a:r>
            <a:endParaRPr lang="tr-TR" dirty="0"/>
          </a:p>
          <a:p>
            <a:pPr marL="0" indent="0">
              <a:buNone/>
            </a:pPr>
            <a:r>
              <a:rPr lang="tr-TR" dirty="0"/>
              <a:t>	</a:t>
            </a:r>
          </a:p>
          <a:p>
            <a:pPr marL="0" indent="0">
              <a:buNone/>
            </a:pPr>
            <a:r>
              <a:rPr lang="tr-TR" dirty="0"/>
              <a:t>	</a:t>
            </a:r>
          </a:p>
          <a:p>
            <a:pPr marL="0" indent="0">
              <a:buNone/>
            </a:pPr>
            <a:endParaRPr lang="tr-TR" dirty="0"/>
          </a:p>
          <a:p>
            <a:pPr marL="0" indent="0">
              <a:buNone/>
            </a:pPr>
            <a:endParaRPr lang="tr-TR" dirty="0"/>
          </a:p>
          <a:p>
            <a:pPr marL="0" indent="0">
              <a:buNone/>
            </a:pPr>
            <a:endParaRPr lang="tr-TR" dirty="0"/>
          </a:p>
          <a:p>
            <a:pPr marL="0" indent="0">
              <a:buNone/>
            </a:pPr>
            <a:r>
              <a:rPr lang="tr-TR" dirty="0"/>
              <a:t>                                </a:t>
            </a:r>
            <a:r>
              <a:rPr lang="en-US" dirty="0"/>
              <a:t>Indonesia</a:t>
            </a:r>
            <a:r>
              <a:rPr lang="tr-TR" dirty="0"/>
              <a:t>                      </a:t>
            </a:r>
            <a:r>
              <a:rPr lang="en-US" dirty="0"/>
              <a:t>Muslim</a:t>
            </a:r>
            <a:r>
              <a:rPr lang="tr-TR" dirty="0"/>
              <a:t> </a:t>
            </a:r>
            <a:r>
              <a:rPr lang="en-US" dirty="0" err="1"/>
              <a:t>countr</a:t>
            </a:r>
            <a:r>
              <a:rPr lang="tr-TR" dirty="0" err="1"/>
              <a:t>ies</a:t>
            </a:r>
            <a:r>
              <a:rPr lang="tr-TR"/>
              <a:t>                     </a:t>
            </a:r>
            <a:r>
              <a:rPr lang="en-US" dirty="0"/>
              <a:t>Russia </a:t>
            </a:r>
            <a:endParaRPr lang="tr-TR" dirty="0"/>
          </a:p>
          <a:p>
            <a:pPr marL="0" indent="0">
              <a:buNone/>
            </a:pPr>
            <a:endParaRPr lang="tr-TR" dirty="0"/>
          </a:p>
          <a:p>
            <a:pPr marL="0" indent="0">
              <a:buNone/>
            </a:pPr>
            <a:endParaRPr lang="tr-TR" dirty="0"/>
          </a:p>
          <a:p>
            <a:pPr marL="0" indent="0">
              <a:buNone/>
            </a:pPr>
            <a:r>
              <a:rPr lang="en-US" dirty="0"/>
              <a:t>Their needs</a:t>
            </a:r>
            <a:r>
              <a:rPr lang="tr-TR" dirty="0"/>
              <a:t> </a:t>
            </a:r>
            <a:r>
              <a:rPr lang="en-US" dirty="0"/>
              <a:t>are likely very different from Russia</a:t>
            </a:r>
            <a:r>
              <a:rPr lang="tr-TR" dirty="0"/>
              <a:t>.</a:t>
            </a:r>
          </a:p>
          <a:p>
            <a:pPr marL="0" indent="0">
              <a:buNone/>
            </a:pPr>
            <a:endParaRPr lang="tr-TR" dirty="0"/>
          </a:p>
          <a:p>
            <a:pPr marL="0" indent="0">
              <a:buNone/>
            </a:pPr>
            <a:r>
              <a:rPr lang="tr-TR" dirty="0"/>
              <a:t>T</a:t>
            </a:r>
            <a:r>
              <a:rPr lang="en-US" dirty="0"/>
              <a:t>he logistics and distribution systems </a:t>
            </a:r>
            <a:r>
              <a:rPr lang="tr-TR" dirty="0"/>
              <a:t> </a:t>
            </a:r>
            <a:r>
              <a:rPr lang="tr-TR" dirty="0" err="1"/>
              <a:t>are</a:t>
            </a:r>
            <a:r>
              <a:rPr lang="tr-TR" dirty="0"/>
              <a:t>  </a:t>
            </a:r>
            <a:r>
              <a:rPr lang="en-US" dirty="0"/>
              <a:t>substantially</a:t>
            </a:r>
            <a:r>
              <a:rPr lang="tr-TR" dirty="0"/>
              <a:t> </a:t>
            </a:r>
            <a:r>
              <a:rPr lang="en-US" dirty="0"/>
              <a:t>different</a:t>
            </a:r>
            <a:r>
              <a:rPr lang="tr-TR" dirty="0"/>
              <a:t>.</a:t>
            </a: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914" t="38817" r="43779" b="12404"/>
          <a:stretch/>
        </p:blipFill>
        <p:spPr bwMode="auto">
          <a:xfrm>
            <a:off x="2495601" y="2060848"/>
            <a:ext cx="2283055"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32" t="32510" r="41753" b="18339"/>
          <a:stretch/>
        </p:blipFill>
        <p:spPr bwMode="auto">
          <a:xfrm>
            <a:off x="5231905" y="2060848"/>
            <a:ext cx="2355279"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4304" t="32737" r="50000" b="19205"/>
          <a:stretch/>
        </p:blipFill>
        <p:spPr bwMode="auto">
          <a:xfrm>
            <a:off x="8040216" y="1772816"/>
            <a:ext cx="2092872"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7006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800" b="1" dirty="0"/>
              <a:t>13.2 COUNTRIES OF POTENTIAL NEW MARKETS (CONT.)</a:t>
            </a:r>
            <a:endParaRPr lang="en-US" sz="2800" b="1" dirty="0"/>
          </a:p>
        </p:txBody>
      </p:sp>
      <p:sp>
        <p:nvSpPr>
          <p:cNvPr id="3" name="İçerik Yer Tutucusu 2"/>
          <p:cNvSpPr>
            <a:spLocks noGrp="1"/>
          </p:cNvSpPr>
          <p:nvPr>
            <p:ph idx="1"/>
          </p:nvPr>
        </p:nvSpPr>
        <p:spPr/>
        <p:txBody>
          <a:bodyPr>
            <a:normAutofit/>
          </a:bodyPr>
          <a:lstStyle/>
          <a:p>
            <a:r>
              <a:rPr lang="en-US" dirty="0"/>
              <a:t>In just recent years,</a:t>
            </a:r>
            <a:endParaRPr lang="tr-TR" dirty="0"/>
          </a:p>
          <a:p>
            <a:r>
              <a:rPr lang="en-US" dirty="0"/>
              <a:t> </a:t>
            </a:r>
            <a:r>
              <a:rPr lang="tr-TR" dirty="0"/>
              <a:t>T</a:t>
            </a:r>
            <a:r>
              <a:rPr lang="en-US" dirty="0"/>
              <a:t>he globalization phenomenon has caused a huge shift of</a:t>
            </a:r>
            <a:r>
              <a:rPr lang="tr-TR" dirty="0"/>
              <a:t> </a:t>
            </a:r>
            <a:r>
              <a:rPr lang="en-US" dirty="0"/>
              <a:t>wealth and economic power to China and India. </a:t>
            </a:r>
            <a:endParaRPr lang="tr-TR" dirty="0"/>
          </a:p>
          <a:p>
            <a:r>
              <a:rPr lang="en-US" dirty="0"/>
              <a:t>Together they make up about half of</a:t>
            </a:r>
            <a:r>
              <a:rPr lang="tr-TR" dirty="0"/>
              <a:t> </a:t>
            </a:r>
            <a:r>
              <a:rPr lang="en-US" dirty="0"/>
              <a:t>the world’s population</a:t>
            </a:r>
            <a:r>
              <a:rPr lang="tr-TR" dirty="0"/>
              <a:t>.</a:t>
            </a:r>
          </a:p>
          <a:p>
            <a:r>
              <a:rPr lang="tr-TR" dirty="0"/>
              <a:t>T</a:t>
            </a:r>
            <a:r>
              <a:rPr lang="en-US" dirty="0"/>
              <a:t>heir integration into the global market has </a:t>
            </a:r>
            <a:r>
              <a:rPr lang="tr-TR" dirty="0"/>
              <a:t>b</a:t>
            </a:r>
            <a:r>
              <a:rPr lang="en-US" dirty="0" err="1"/>
              <a:t>rought</a:t>
            </a:r>
            <a:r>
              <a:rPr lang="en-US" dirty="0"/>
              <a:t> tremendous business opportunities and challenges.</a:t>
            </a:r>
          </a:p>
        </p:txBody>
      </p:sp>
    </p:spTree>
    <p:extLst>
      <p:ext uri="{BB962C8B-B14F-4D97-AF65-F5344CB8AC3E}">
        <p14:creationId xmlns:p14="http://schemas.microsoft.com/office/powerpoint/2010/main" val="44372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F47B07E-F9F1-4E4C-9D2B-284D3A664241}"/>
              </a:ext>
            </a:extLst>
          </p:cNvPr>
          <p:cNvSpPr>
            <a:spLocks noGrp="1"/>
          </p:cNvSpPr>
          <p:nvPr>
            <p:ph type="title"/>
          </p:nvPr>
        </p:nvSpPr>
        <p:spPr>
          <a:xfrm>
            <a:off x="369216" y="2563816"/>
            <a:ext cx="11453567" cy="1730368"/>
          </a:xfrm>
        </p:spPr>
        <p:txBody>
          <a:bodyPr>
            <a:normAutofit/>
          </a:bodyPr>
          <a:lstStyle/>
          <a:p>
            <a:pPr algn="ctr"/>
            <a:r>
              <a:rPr lang="en-US" sz="4800" b="1" dirty="0">
                <a:solidFill>
                  <a:srgbClr val="FF0000"/>
                </a:solidFill>
              </a:rPr>
              <a:t>13.3 PRODUCT DESIGN FOR GLOBALIZATION</a:t>
            </a:r>
            <a:endParaRPr lang="tr-TR" sz="4800" b="1" dirty="0">
              <a:solidFill>
                <a:srgbClr val="FF0000"/>
              </a:solidFill>
            </a:endParaRPr>
          </a:p>
        </p:txBody>
      </p:sp>
    </p:spTree>
    <p:extLst>
      <p:ext uri="{BB962C8B-B14F-4D97-AF65-F5344CB8AC3E}">
        <p14:creationId xmlns:p14="http://schemas.microsoft.com/office/powerpoint/2010/main" val="2766767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F47B07E-F9F1-4E4C-9D2B-284D3A664241}"/>
              </a:ext>
            </a:extLst>
          </p:cNvPr>
          <p:cNvSpPr>
            <a:spLocks noGrp="1"/>
          </p:cNvSpPr>
          <p:nvPr>
            <p:ph type="title"/>
          </p:nvPr>
        </p:nvSpPr>
        <p:spPr>
          <a:xfrm>
            <a:off x="838200" y="131975"/>
            <a:ext cx="10515600" cy="1125080"/>
          </a:xfrm>
        </p:spPr>
        <p:txBody>
          <a:bodyPr>
            <a:normAutofit/>
          </a:bodyPr>
          <a:lstStyle/>
          <a:p>
            <a:r>
              <a:rPr lang="en-US" sz="4000" dirty="0"/>
              <a:t>13.3 PRODUCT DESIGN FOR GLOBALIZATION</a:t>
            </a:r>
            <a:endParaRPr lang="tr-TR" sz="4000" dirty="0"/>
          </a:p>
        </p:txBody>
      </p:sp>
      <p:sp>
        <p:nvSpPr>
          <p:cNvPr id="3" name="İçerik Yer Tutucusu 2">
            <a:extLst>
              <a:ext uri="{FF2B5EF4-FFF2-40B4-BE49-F238E27FC236}">
                <a16:creationId xmlns:a16="http://schemas.microsoft.com/office/drawing/2014/main" id="{827A0C87-1B72-480C-9793-5FC6E6F3E38B}"/>
              </a:ext>
            </a:extLst>
          </p:cNvPr>
          <p:cNvSpPr>
            <a:spLocks noGrp="1"/>
          </p:cNvSpPr>
          <p:nvPr>
            <p:ph idx="1"/>
          </p:nvPr>
        </p:nvSpPr>
        <p:spPr>
          <a:xfrm>
            <a:off x="838200" y="1690688"/>
            <a:ext cx="10515600" cy="4691258"/>
          </a:xfrm>
        </p:spPr>
        <p:txBody>
          <a:bodyPr/>
          <a:lstStyle/>
          <a:p>
            <a:pPr marL="0" indent="0">
              <a:buNone/>
            </a:pPr>
            <a:r>
              <a:rPr lang="en-US" dirty="0"/>
              <a:t>In all enterprises, strategies for globalization must include three aspects: </a:t>
            </a:r>
            <a:endParaRPr lang="tr-TR" dirty="0"/>
          </a:p>
          <a:p>
            <a:pPr marL="0" indent="0">
              <a:buNone/>
            </a:pPr>
            <a:r>
              <a:rPr lang="tr-TR" dirty="0"/>
              <a:t>1) A</a:t>
            </a:r>
            <a:r>
              <a:rPr lang="en-US" dirty="0"/>
              <a:t> business plan built on the four benefits mentioned above in Section 13.1, </a:t>
            </a:r>
            <a:endParaRPr lang="tr-TR" dirty="0"/>
          </a:p>
          <a:p>
            <a:pPr marL="0" indent="0">
              <a:buNone/>
            </a:pPr>
            <a:endParaRPr lang="tr-TR" dirty="0"/>
          </a:p>
          <a:p>
            <a:pPr marL="0" indent="0">
              <a:buNone/>
            </a:pPr>
            <a:r>
              <a:rPr lang="tr-TR" dirty="0"/>
              <a:t>2) T</a:t>
            </a:r>
            <a:r>
              <a:rPr lang="en-US" dirty="0"/>
              <a:t>he strategic location of manufacturing plants, </a:t>
            </a:r>
            <a:endParaRPr lang="tr-TR" dirty="0"/>
          </a:p>
          <a:p>
            <a:pPr marL="0" indent="0">
              <a:buNone/>
            </a:pPr>
            <a:endParaRPr lang="tr-TR" dirty="0"/>
          </a:p>
          <a:p>
            <a:pPr marL="0" indent="0">
              <a:buNone/>
            </a:pPr>
            <a:r>
              <a:rPr lang="en-US" dirty="0"/>
              <a:t>3)</a:t>
            </a:r>
            <a:r>
              <a:rPr lang="tr-TR" dirty="0"/>
              <a:t> P</a:t>
            </a:r>
            <a:r>
              <a:rPr lang="en-US" dirty="0" err="1"/>
              <a:t>roducts</a:t>
            </a:r>
            <a:r>
              <a:rPr lang="en-US" dirty="0"/>
              <a:t> that can be customized to fit the requirements of each world market.</a:t>
            </a:r>
            <a:endParaRPr lang="tr-TR" dirty="0"/>
          </a:p>
        </p:txBody>
      </p:sp>
    </p:spTree>
    <p:extLst>
      <p:ext uri="{BB962C8B-B14F-4D97-AF65-F5344CB8AC3E}">
        <p14:creationId xmlns:p14="http://schemas.microsoft.com/office/powerpoint/2010/main" val="3567538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3C2C97C-6E80-4A70-8972-6C8827F2FB16}"/>
              </a:ext>
            </a:extLst>
          </p:cNvPr>
          <p:cNvSpPr>
            <a:spLocks noGrp="1"/>
          </p:cNvSpPr>
          <p:nvPr>
            <p:ph type="title"/>
          </p:nvPr>
        </p:nvSpPr>
        <p:spPr>
          <a:xfrm>
            <a:off x="838200" y="226243"/>
            <a:ext cx="10515600" cy="1068519"/>
          </a:xfrm>
        </p:spPr>
        <p:txBody>
          <a:bodyPr>
            <a:normAutofit/>
          </a:bodyPr>
          <a:lstStyle/>
          <a:p>
            <a:r>
              <a:rPr lang="en-US" sz="4000" dirty="0"/>
              <a:t>13.3 PRODUCT DESIGN FOR GLOBALIZATION</a:t>
            </a:r>
            <a:endParaRPr lang="tr-TR" sz="4000" dirty="0"/>
          </a:p>
        </p:txBody>
      </p:sp>
      <p:sp>
        <p:nvSpPr>
          <p:cNvPr id="3" name="İçerik Yer Tutucusu 2">
            <a:extLst>
              <a:ext uri="{FF2B5EF4-FFF2-40B4-BE49-F238E27FC236}">
                <a16:creationId xmlns:a16="http://schemas.microsoft.com/office/drawing/2014/main" id="{4A871B93-59F6-46C2-AF23-77AFA2AED350}"/>
              </a:ext>
            </a:extLst>
          </p:cNvPr>
          <p:cNvSpPr>
            <a:spLocks noGrp="1"/>
          </p:cNvSpPr>
          <p:nvPr>
            <p:ph idx="1"/>
          </p:nvPr>
        </p:nvSpPr>
        <p:spPr/>
        <p:txBody>
          <a:bodyPr/>
          <a:lstStyle/>
          <a:p>
            <a:pPr marL="0" indent="0">
              <a:buNone/>
            </a:pPr>
            <a:r>
              <a:rPr lang="en-US" dirty="0"/>
              <a:t>Products designed for one country may be completely inappropriate for sale in another, and product offerings must always match the culture and needs of the local market. Strategically designed products that can be sold in multiple markets with small changes are critical for the global company. In these designs, the product base platform may be identical, but the add-on modules should be tailored to respond to regional culture and local regulations, and also fit the purchasing power of the target population. </a:t>
            </a:r>
            <a:endParaRPr lang="tr-TR" dirty="0"/>
          </a:p>
        </p:txBody>
      </p:sp>
    </p:spTree>
    <p:extLst>
      <p:ext uri="{BB962C8B-B14F-4D97-AF65-F5344CB8AC3E}">
        <p14:creationId xmlns:p14="http://schemas.microsoft.com/office/powerpoint/2010/main" val="401707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F47B07E-F9F1-4E4C-9D2B-284D3A664241}"/>
              </a:ext>
            </a:extLst>
          </p:cNvPr>
          <p:cNvSpPr>
            <a:spLocks noGrp="1"/>
          </p:cNvSpPr>
          <p:nvPr>
            <p:ph type="title"/>
          </p:nvPr>
        </p:nvSpPr>
        <p:spPr>
          <a:xfrm>
            <a:off x="838200" y="313392"/>
            <a:ext cx="10515600" cy="1009651"/>
          </a:xfrm>
        </p:spPr>
        <p:txBody>
          <a:bodyPr>
            <a:normAutofit fontScale="90000"/>
          </a:bodyPr>
          <a:lstStyle/>
          <a:p>
            <a:r>
              <a:rPr lang="tr-TR" sz="4000" dirty="0" err="1"/>
              <a:t>This</a:t>
            </a:r>
            <a:r>
              <a:rPr lang="tr-TR" sz="4000" dirty="0"/>
              <a:t> is </a:t>
            </a:r>
            <a:r>
              <a:rPr lang="en-US" sz="4000" dirty="0"/>
              <a:t>example of how cultural and regional differences can affect product design</a:t>
            </a:r>
            <a:r>
              <a:rPr lang="tr-TR" sz="4000" dirty="0"/>
              <a:t>:</a:t>
            </a:r>
          </a:p>
        </p:txBody>
      </p:sp>
      <p:sp>
        <p:nvSpPr>
          <p:cNvPr id="3" name="İçerik Yer Tutucusu 2">
            <a:extLst>
              <a:ext uri="{FF2B5EF4-FFF2-40B4-BE49-F238E27FC236}">
                <a16:creationId xmlns:a16="http://schemas.microsoft.com/office/drawing/2014/main" id="{827A0C87-1B72-480C-9793-5FC6E6F3E38B}"/>
              </a:ext>
            </a:extLst>
          </p:cNvPr>
          <p:cNvSpPr>
            <a:spLocks noGrp="1"/>
          </p:cNvSpPr>
          <p:nvPr>
            <p:ph idx="1"/>
          </p:nvPr>
        </p:nvSpPr>
        <p:spPr>
          <a:xfrm>
            <a:off x="838200" y="2296966"/>
            <a:ext cx="10515600" cy="3971859"/>
          </a:xfrm>
        </p:spPr>
        <p:txBody>
          <a:bodyPr/>
          <a:lstStyle/>
          <a:p>
            <a:pPr marL="0" indent="0">
              <a:buNone/>
            </a:pPr>
            <a:r>
              <a:rPr lang="tr-TR" dirty="0">
                <a:sym typeface="Wingdings" panose="05000000000000000000" pitchFamily="2" charset="2"/>
              </a:rPr>
              <a:t>  </a:t>
            </a:r>
            <a:r>
              <a:rPr lang="en-US" dirty="0"/>
              <a:t>The Japanese buy almost no American cars. U.S. automakers have complained for years that the reason is because of trade barriers imposed by the Japanese government to block foreign companies from competing in Japan. It was not until the late 1980s that a Japanese expert pointed out that the reason was that U.S. automakers tried to sell cars with the steering wheel on the left side (U.S. production), but in Japan automobiles drive on the left side of the road (like in England). To compete globally, U.S. manufacturers must customize their products to fit the regulations and requirements in the destination market.</a:t>
            </a:r>
            <a:endParaRPr lang="tr-TR" dirty="0"/>
          </a:p>
        </p:txBody>
      </p:sp>
    </p:spTree>
    <p:extLst>
      <p:ext uri="{BB962C8B-B14F-4D97-AF65-F5344CB8AC3E}">
        <p14:creationId xmlns:p14="http://schemas.microsoft.com/office/powerpoint/2010/main" val="331803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A871B93-59F6-46C2-AF23-77AFA2AED350}"/>
              </a:ext>
            </a:extLst>
          </p:cNvPr>
          <p:cNvSpPr>
            <a:spLocks noGrp="1"/>
          </p:cNvSpPr>
          <p:nvPr>
            <p:ph idx="1"/>
          </p:nvPr>
        </p:nvSpPr>
        <p:spPr>
          <a:xfrm>
            <a:off x="838200" y="2436068"/>
            <a:ext cx="10515600" cy="3512245"/>
          </a:xfrm>
        </p:spPr>
        <p:txBody>
          <a:bodyPr/>
          <a:lstStyle/>
          <a:p>
            <a:pPr marL="0" indent="0">
              <a:buNone/>
            </a:pPr>
            <a:r>
              <a:rPr lang="tr-TR" dirty="0">
                <a:sym typeface="Wingdings" panose="05000000000000000000" pitchFamily="2" charset="2"/>
              </a:rPr>
              <a:t>  </a:t>
            </a:r>
            <a:r>
              <a:rPr lang="en-US" dirty="0"/>
              <a:t>Global manufacturers should also be prepared to customize their product offerings to match the life style and culture of their target markets. For example, the size and structure of home appliances depend on living conditions and shopping habits. Apartments in Hong Kong, Tokyo, and in major European cities (e.g., Paris, Milan) are small, and therefore clothes dryers are commonly installed on top of the washing machine. The typical top loading washing machine in the United States would not fit these markets.</a:t>
            </a:r>
            <a:endParaRPr lang="tr-TR" dirty="0"/>
          </a:p>
        </p:txBody>
      </p:sp>
      <p:sp>
        <p:nvSpPr>
          <p:cNvPr id="7" name="Dikdörtgen 6">
            <a:extLst>
              <a:ext uri="{FF2B5EF4-FFF2-40B4-BE49-F238E27FC236}">
                <a16:creationId xmlns:a16="http://schemas.microsoft.com/office/drawing/2014/main" id="{A755A422-404A-475C-8719-5A08AEDF8D26}"/>
              </a:ext>
            </a:extLst>
          </p:cNvPr>
          <p:cNvSpPr/>
          <p:nvPr/>
        </p:nvSpPr>
        <p:spPr>
          <a:xfrm>
            <a:off x="2978229" y="810705"/>
            <a:ext cx="6235542" cy="923330"/>
          </a:xfrm>
          <a:prstGeom prst="rect">
            <a:avLst/>
          </a:prstGeom>
          <a:noFill/>
        </p:spPr>
        <p:txBody>
          <a:bodyPr wrap="square" lIns="91440" tIns="45720" rIns="91440" bIns="45720">
            <a:spAutoFit/>
          </a:bodyPr>
          <a:lstStyle/>
          <a:p>
            <a:pPr algn="ctr"/>
            <a:r>
              <a:rPr lang="tr-TR" sz="54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Example</a:t>
            </a:r>
            <a:r>
              <a:rPr lang="tr-T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2</a:t>
            </a:r>
          </a:p>
        </p:txBody>
      </p:sp>
    </p:spTree>
    <p:extLst>
      <p:ext uri="{BB962C8B-B14F-4D97-AF65-F5344CB8AC3E}">
        <p14:creationId xmlns:p14="http://schemas.microsoft.com/office/powerpoint/2010/main" val="3639024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7A0C87-1B72-480C-9793-5FC6E6F3E38B}"/>
              </a:ext>
            </a:extLst>
          </p:cNvPr>
          <p:cNvSpPr>
            <a:spLocks noGrp="1"/>
          </p:cNvSpPr>
          <p:nvPr>
            <p:ph idx="1"/>
          </p:nvPr>
        </p:nvSpPr>
        <p:spPr>
          <a:xfrm>
            <a:off x="838200" y="2346183"/>
            <a:ext cx="10515600" cy="2887777"/>
          </a:xfrm>
        </p:spPr>
        <p:txBody>
          <a:bodyPr/>
          <a:lstStyle/>
          <a:p>
            <a:pPr marL="0" indent="0">
              <a:buNone/>
            </a:pPr>
            <a:r>
              <a:rPr lang="tr-TR" dirty="0">
                <a:sym typeface="Wingdings" panose="05000000000000000000" pitchFamily="2" charset="2"/>
              </a:rPr>
              <a:t>  </a:t>
            </a:r>
            <a:r>
              <a:rPr lang="en-US" dirty="0"/>
              <a:t>Another example is the size of refrigerators that people buy, which usually depends on the size of the living quarters and shopping habits. Americans tend to have larger homes and do most of their food shopping once a week in supermarkets. In many European cities, the apartments tend to be smaller and there are many neighborhood grocery stores. Europeans do not mind shopping more often and they prefer their foods fresh and not canned or frozen.</a:t>
            </a:r>
            <a:endParaRPr lang="tr-TR" dirty="0"/>
          </a:p>
        </p:txBody>
      </p:sp>
      <p:sp>
        <p:nvSpPr>
          <p:cNvPr id="6" name="Dikdörtgen 5">
            <a:extLst>
              <a:ext uri="{FF2B5EF4-FFF2-40B4-BE49-F238E27FC236}">
                <a16:creationId xmlns:a16="http://schemas.microsoft.com/office/drawing/2014/main" id="{E8A33C83-E10B-402D-A9E6-8ADC4DD93272}"/>
              </a:ext>
            </a:extLst>
          </p:cNvPr>
          <p:cNvSpPr/>
          <p:nvPr/>
        </p:nvSpPr>
        <p:spPr>
          <a:xfrm>
            <a:off x="2899031" y="681037"/>
            <a:ext cx="6235542" cy="923330"/>
          </a:xfrm>
          <a:prstGeom prst="rect">
            <a:avLst/>
          </a:prstGeom>
          <a:noFill/>
        </p:spPr>
        <p:txBody>
          <a:bodyPr wrap="square" lIns="91440" tIns="45720" rIns="91440" bIns="45720">
            <a:spAutoFit/>
          </a:bodyPr>
          <a:lstStyle/>
          <a:p>
            <a:pPr algn="ctr"/>
            <a:r>
              <a:rPr lang="tr-TR" sz="54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Example</a:t>
            </a:r>
            <a:r>
              <a:rPr lang="tr-T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3</a:t>
            </a:r>
          </a:p>
        </p:txBody>
      </p:sp>
    </p:spTree>
    <p:extLst>
      <p:ext uri="{BB962C8B-B14F-4D97-AF65-F5344CB8AC3E}">
        <p14:creationId xmlns:p14="http://schemas.microsoft.com/office/powerpoint/2010/main" val="3310073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İçerik Yer Tutucusu 2">
            <a:extLst>
              <a:ext uri="{FF2B5EF4-FFF2-40B4-BE49-F238E27FC236}">
                <a16:creationId xmlns:a16="http://schemas.microsoft.com/office/drawing/2014/main" id="{4A871B93-59F6-46C2-AF23-77AFA2AED350}"/>
              </a:ext>
            </a:extLst>
          </p:cNvPr>
          <p:cNvSpPr>
            <a:spLocks noGrp="1"/>
          </p:cNvSpPr>
          <p:nvPr>
            <p:ph idx="1"/>
          </p:nvPr>
        </p:nvSpPr>
        <p:spPr>
          <a:xfrm>
            <a:off x="657892" y="1608504"/>
            <a:ext cx="4650524" cy="3639289"/>
          </a:xfrm>
        </p:spPr>
        <p:txBody>
          <a:bodyPr anchor="ctr">
            <a:normAutofit/>
          </a:bodyPr>
          <a:lstStyle/>
          <a:p>
            <a:pPr marL="0" indent="0">
              <a:buNone/>
            </a:pPr>
            <a:r>
              <a:rPr lang="tr-TR" sz="2000" dirty="0">
                <a:solidFill>
                  <a:srgbClr val="000000"/>
                </a:solidFill>
              </a:rPr>
              <a:t>	</a:t>
            </a:r>
            <a:r>
              <a:rPr lang="en-US" sz="2000" dirty="0">
                <a:solidFill>
                  <a:srgbClr val="000000"/>
                </a:solidFill>
              </a:rPr>
              <a:t>To assist in global product development, many enterprises (e.g., GM, Microsoft) have opened global networks for product design. Their goal is only to access the best talents from different countries and to develop real global products. Designers from different cultures think in different ways that can collectively lead to enhanced product design and innovation.</a:t>
            </a:r>
            <a:endParaRPr lang="tr-TR" sz="2000" dirty="0">
              <a:solidFill>
                <a:srgbClr val="000000"/>
              </a:solidFill>
            </a:endParaRPr>
          </a:p>
        </p:txBody>
      </p:sp>
      <p:sp>
        <p:nvSpPr>
          <p:cNvPr id="79" name="Oval 78">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Ä°lgili resim">
            <a:extLst>
              <a:ext uri="{FF2B5EF4-FFF2-40B4-BE49-F238E27FC236}">
                <a16:creationId xmlns:a16="http://schemas.microsoft.com/office/drawing/2014/main" id="{60D02FB7-F760-4C93-A6E8-F33A259BB4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9844" y="535988"/>
            <a:ext cx="3205839" cy="17792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icrosoft ile ilgili gÃ¶rsel sonucu">
            <a:extLst>
              <a:ext uri="{FF2B5EF4-FFF2-40B4-BE49-F238E27FC236}">
                <a16:creationId xmlns:a16="http://schemas.microsoft.com/office/drawing/2014/main" id="{400E5DF2-4CB3-475D-83B0-EAAE5DA062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3910" y="3478741"/>
            <a:ext cx="1606964" cy="1606964"/>
          </a:xfrm>
          <a:prstGeom prst="rect">
            <a:avLst/>
          </a:prstGeom>
          <a:noFill/>
          <a:extLst>
            <a:ext uri="{909E8E84-426E-40DD-AFC4-6F175D3DCCD1}">
              <a14:hiddenFill xmlns:a14="http://schemas.microsoft.com/office/drawing/2010/main">
                <a:solidFill>
                  <a:srgbClr val="FFFFFF"/>
                </a:solidFill>
              </a14:hiddenFill>
            </a:ext>
          </a:extLst>
        </p:spPr>
      </p:pic>
      <p:sp>
        <p:nvSpPr>
          <p:cNvPr id="83"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0" name="Picture 6" descr="apple ile ilgili gÃ¶rsel sonucu">
            <a:extLst>
              <a:ext uri="{FF2B5EF4-FFF2-40B4-BE49-F238E27FC236}">
                <a16:creationId xmlns:a16="http://schemas.microsoft.com/office/drawing/2014/main" id="{68FE84F6-961D-4328-97D0-4F20F7447A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33568" y="5202566"/>
            <a:ext cx="2432116" cy="1276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356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E5ACFA84-F1C0-4197-87ED-2BC15B54A00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3467" y="1411563"/>
            <a:ext cx="10905066" cy="4034874"/>
          </a:xfrm>
          <a:prstGeom prst="rect">
            <a:avLst/>
          </a:prstGeom>
        </p:spPr>
      </p:pic>
    </p:spTree>
    <p:extLst>
      <p:ext uri="{BB962C8B-B14F-4D97-AF65-F5344CB8AC3E}">
        <p14:creationId xmlns:p14="http://schemas.microsoft.com/office/powerpoint/2010/main" val="4026897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7A0C87-1B72-480C-9793-5FC6E6F3E38B}"/>
              </a:ext>
            </a:extLst>
          </p:cNvPr>
          <p:cNvSpPr>
            <a:spLocks noGrp="1"/>
          </p:cNvSpPr>
          <p:nvPr>
            <p:ph idx="1"/>
          </p:nvPr>
        </p:nvSpPr>
        <p:spPr>
          <a:xfrm>
            <a:off x="838200" y="1961544"/>
            <a:ext cx="10515600" cy="2934911"/>
          </a:xfrm>
        </p:spPr>
        <p:txBody>
          <a:bodyPr/>
          <a:lstStyle/>
          <a:p>
            <a:pPr marL="0" indent="0">
              <a:buNone/>
            </a:pPr>
            <a:r>
              <a:rPr lang="tr-TR" dirty="0"/>
              <a:t> </a:t>
            </a:r>
            <a:r>
              <a:rPr lang="en-US" dirty="0"/>
              <a:t>Ordinarily, as products are more customized, their prices should increase. But, sometimes the global market does not allow this to happen. Manufacturers need to appreciate the tradeoff between levels of customization and the manufacturing cost.</a:t>
            </a:r>
            <a:r>
              <a:rPr lang="tr-TR" dirty="0"/>
              <a:t> </a:t>
            </a:r>
            <a:r>
              <a:rPr lang="en-US" dirty="0"/>
              <a:t>Microsoft, for example, develops customized, regionalized products to serve its customers in many countries. This is a strategic decision that may not, in itself, generate a profit.</a:t>
            </a:r>
            <a:endParaRPr lang="tr-TR" dirty="0"/>
          </a:p>
        </p:txBody>
      </p:sp>
    </p:spTree>
    <p:extLst>
      <p:ext uri="{BB962C8B-B14F-4D97-AF65-F5344CB8AC3E}">
        <p14:creationId xmlns:p14="http://schemas.microsoft.com/office/powerpoint/2010/main" val="543839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A871B93-59F6-46C2-AF23-77AFA2AED350}"/>
              </a:ext>
            </a:extLst>
          </p:cNvPr>
          <p:cNvSpPr>
            <a:spLocks noGrp="1"/>
          </p:cNvSpPr>
          <p:nvPr>
            <p:ph idx="1"/>
          </p:nvPr>
        </p:nvSpPr>
        <p:spPr>
          <a:xfrm>
            <a:off x="838200" y="1668929"/>
            <a:ext cx="10515600" cy="3520142"/>
          </a:xfrm>
        </p:spPr>
        <p:txBody>
          <a:bodyPr>
            <a:normAutofit fontScale="92500"/>
          </a:bodyPr>
          <a:lstStyle/>
          <a:p>
            <a:pPr marL="0" indent="0">
              <a:buNone/>
            </a:pPr>
            <a:r>
              <a:rPr lang="en-US" sz="3200" dirty="0"/>
              <a:t>For the most part, customization of their Office software means making it</a:t>
            </a:r>
            <a:r>
              <a:rPr lang="tr-TR" sz="3200" dirty="0"/>
              <a:t> </a:t>
            </a:r>
            <a:r>
              <a:rPr lang="en-US" sz="3200" dirty="0"/>
              <a:t>operational in languages other than English. However, when the user population of a particular language is small, Microsoft does not profit by that customization. For example, Microsoft offers its products in Hebrew, although the only country in the world that uses Hebrew is Israel with a population of only 7 million people. This customization by itself is not profitable, but it maintains the company’s position as a leading global company.</a:t>
            </a:r>
            <a:endParaRPr lang="tr-TR" sz="3200" dirty="0"/>
          </a:p>
        </p:txBody>
      </p:sp>
    </p:spTree>
    <p:extLst>
      <p:ext uri="{BB962C8B-B14F-4D97-AF65-F5344CB8AC3E}">
        <p14:creationId xmlns:p14="http://schemas.microsoft.com/office/powerpoint/2010/main" val="3760482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F47B07E-F9F1-4E4C-9D2B-284D3A664241}"/>
              </a:ext>
            </a:extLst>
          </p:cNvPr>
          <p:cNvSpPr>
            <a:spLocks noGrp="1"/>
          </p:cNvSpPr>
          <p:nvPr>
            <p:ph type="title"/>
          </p:nvPr>
        </p:nvSpPr>
        <p:spPr>
          <a:xfrm>
            <a:off x="838200" y="2766218"/>
            <a:ext cx="10515600" cy="1325563"/>
          </a:xfrm>
        </p:spPr>
        <p:txBody>
          <a:bodyPr/>
          <a:lstStyle/>
          <a:p>
            <a:r>
              <a:rPr lang="en-US" dirty="0">
                <a:solidFill>
                  <a:srgbClr val="FF0000"/>
                </a:solidFill>
              </a:rPr>
              <a:t>13.4 LOCATION OF MANUFACTURING PLANTS</a:t>
            </a:r>
            <a:endParaRPr lang="tr-TR" dirty="0">
              <a:solidFill>
                <a:srgbClr val="FF0000"/>
              </a:solidFill>
            </a:endParaRPr>
          </a:p>
        </p:txBody>
      </p:sp>
    </p:spTree>
    <p:extLst>
      <p:ext uri="{BB962C8B-B14F-4D97-AF65-F5344CB8AC3E}">
        <p14:creationId xmlns:p14="http://schemas.microsoft.com/office/powerpoint/2010/main" val="1648207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A871B93-59F6-46C2-AF23-77AFA2AED350}"/>
              </a:ext>
            </a:extLst>
          </p:cNvPr>
          <p:cNvSpPr>
            <a:spLocks noGrp="1"/>
          </p:cNvSpPr>
          <p:nvPr>
            <p:ph idx="1"/>
          </p:nvPr>
        </p:nvSpPr>
        <p:spPr>
          <a:xfrm>
            <a:off x="838200" y="459871"/>
            <a:ext cx="10515600" cy="5499002"/>
          </a:xfrm>
        </p:spPr>
        <p:txBody>
          <a:bodyPr/>
          <a:lstStyle/>
          <a:p>
            <a:r>
              <a:rPr lang="en-US" dirty="0"/>
              <a:t>Where should a global manufacturer locate its manufacturing facilities?</a:t>
            </a:r>
            <a:endParaRPr lang="tr-TR" dirty="0"/>
          </a:p>
          <a:p>
            <a:endParaRPr lang="tr-TR" dirty="0"/>
          </a:p>
          <a:p>
            <a:endParaRPr lang="tr-TR" dirty="0"/>
          </a:p>
          <a:p>
            <a:r>
              <a:rPr lang="en-US" dirty="0"/>
              <a:t>Should enterprises locate their manufacturing plants in countries with the lowest labor rates or in the countries where the final products will be sold?</a:t>
            </a:r>
            <a:endParaRPr lang="tr-TR" dirty="0"/>
          </a:p>
          <a:p>
            <a:endParaRPr lang="tr-TR" dirty="0"/>
          </a:p>
          <a:p>
            <a:endParaRPr lang="tr-TR" dirty="0"/>
          </a:p>
          <a:p>
            <a:r>
              <a:rPr lang="en-US" dirty="0"/>
              <a:t>What other factors should be taken into account when making this decision?</a:t>
            </a:r>
            <a:endParaRPr lang="tr-TR" dirty="0"/>
          </a:p>
        </p:txBody>
      </p:sp>
      <p:sp>
        <p:nvSpPr>
          <p:cNvPr id="4" name="Dikdörtgen 3">
            <a:extLst>
              <a:ext uri="{FF2B5EF4-FFF2-40B4-BE49-F238E27FC236}">
                <a16:creationId xmlns:a16="http://schemas.microsoft.com/office/drawing/2014/main" id="{02054021-B58A-4060-A73B-DE22D4FFBA08}"/>
              </a:ext>
            </a:extLst>
          </p:cNvPr>
          <p:cNvSpPr/>
          <p:nvPr/>
        </p:nvSpPr>
        <p:spPr>
          <a:xfrm rot="20384969">
            <a:off x="-255979" y="696544"/>
            <a:ext cx="1603898" cy="1323439"/>
          </a:xfrm>
          <a:prstGeom prst="rect">
            <a:avLst/>
          </a:prstGeom>
          <a:noFill/>
        </p:spPr>
        <p:txBody>
          <a:bodyPr wrap="square" lIns="91440" tIns="45720" rIns="91440" bIns="45720">
            <a:spAutoFit/>
          </a:bodyPr>
          <a:lstStyle/>
          <a:p>
            <a:pPr algn="ctr"/>
            <a:r>
              <a:rPr lang="tr-TR"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tr-T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Dikdörtgen 4">
            <a:extLst>
              <a:ext uri="{FF2B5EF4-FFF2-40B4-BE49-F238E27FC236}">
                <a16:creationId xmlns:a16="http://schemas.microsoft.com/office/drawing/2014/main" id="{3699BAD6-E0FC-44D2-A055-B58756D42718}"/>
              </a:ext>
            </a:extLst>
          </p:cNvPr>
          <p:cNvSpPr/>
          <p:nvPr/>
        </p:nvSpPr>
        <p:spPr>
          <a:xfrm rot="1793659">
            <a:off x="10068056" y="696544"/>
            <a:ext cx="1603898" cy="1323439"/>
          </a:xfrm>
          <a:prstGeom prst="rect">
            <a:avLst/>
          </a:prstGeom>
          <a:noFill/>
        </p:spPr>
        <p:txBody>
          <a:bodyPr wrap="square" lIns="91440" tIns="45720" rIns="91440" bIns="45720">
            <a:spAutoFit/>
          </a:bodyPr>
          <a:lstStyle/>
          <a:p>
            <a:pPr algn="ctr"/>
            <a:r>
              <a:rPr lang="tr-TR"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tr-T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6" name="Dikdörtgen 5">
            <a:extLst>
              <a:ext uri="{FF2B5EF4-FFF2-40B4-BE49-F238E27FC236}">
                <a16:creationId xmlns:a16="http://schemas.microsoft.com/office/drawing/2014/main" id="{BBBC5040-1281-4B58-9B42-7D649486EC75}"/>
              </a:ext>
            </a:extLst>
          </p:cNvPr>
          <p:cNvSpPr/>
          <p:nvPr/>
        </p:nvSpPr>
        <p:spPr>
          <a:xfrm rot="19801171">
            <a:off x="4806326" y="5465703"/>
            <a:ext cx="1603898" cy="1323439"/>
          </a:xfrm>
          <a:prstGeom prst="rect">
            <a:avLst/>
          </a:prstGeom>
          <a:noFill/>
        </p:spPr>
        <p:txBody>
          <a:bodyPr wrap="square" lIns="91440" tIns="45720" rIns="91440" bIns="45720">
            <a:spAutoFit/>
          </a:bodyPr>
          <a:lstStyle/>
          <a:p>
            <a:pPr algn="ctr"/>
            <a:r>
              <a:rPr lang="tr-TR"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tr-T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42053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A871B93-59F6-46C2-AF23-77AFA2AED350}"/>
              </a:ext>
            </a:extLst>
          </p:cNvPr>
          <p:cNvSpPr>
            <a:spLocks noGrp="1"/>
          </p:cNvSpPr>
          <p:nvPr>
            <p:ph idx="1"/>
          </p:nvPr>
        </p:nvSpPr>
        <p:spPr>
          <a:xfrm>
            <a:off x="838200" y="336190"/>
            <a:ext cx="10515600" cy="6092890"/>
          </a:xfrm>
        </p:spPr>
        <p:txBody>
          <a:bodyPr>
            <a:normAutofit/>
          </a:bodyPr>
          <a:lstStyle/>
          <a:p>
            <a:pPr marL="0" indent="0">
              <a:buNone/>
            </a:pPr>
            <a:r>
              <a:rPr lang="tr-TR" dirty="0"/>
              <a:t>   </a:t>
            </a:r>
            <a:r>
              <a:rPr lang="en-US" dirty="0"/>
              <a:t>Determining plant location is one of the most critical decisions since “brick and mortar” investments are expensive to build and the hardest to change. Choosing the right location can provide a strategic advantage to the enterprise.</a:t>
            </a:r>
            <a:endParaRPr lang="tr-TR" dirty="0"/>
          </a:p>
          <a:p>
            <a:pPr marL="0" indent="0">
              <a:buNone/>
            </a:pPr>
            <a:r>
              <a:rPr lang="tr-TR" dirty="0"/>
              <a:t>   </a:t>
            </a:r>
            <a:r>
              <a:rPr lang="en-US" dirty="0"/>
              <a:t> In 1999, Ford Motor Company decided to build an advanced engine plant in Windsor, Ontario, Canada, only 5 miles from the United States to Canada border. The engines are shipped from there to automotive assembly plants in Michigan across the Detroit River. The wage rates at that time were lower in Canada than in the United States, but this was not the deciding factor at the time. The main issue was the cost of employee health insurance. Canada has a national health insurance plan, while in the United States health insurance is private, expensive, and a major concern in labor contracts between the employer and the employees.</a:t>
            </a:r>
            <a:endParaRPr lang="tr-TR" dirty="0"/>
          </a:p>
        </p:txBody>
      </p:sp>
    </p:spTree>
    <p:extLst>
      <p:ext uri="{BB962C8B-B14F-4D97-AF65-F5344CB8AC3E}">
        <p14:creationId xmlns:p14="http://schemas.microsoft.com/office/powerpoint/2010/main" val="4126577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0F66C79-3CDE-42A5-8186-91579D11C954}"/>
              </a:ext>
            </a:extLst>
          </p:cNvPr>
          <p:cNvSpPr>
            <a:spLocks noGrp="1"/>
          </p:cNvSpPr>
          <p:nvPr>
            <p:ph type="title"/>
          </p:nvPr>
        </p:nvSpPr>
        <p:spPr>
          <a:xfrm>
            <a:off x="838200" y="317991"/>
            <a:ext cx="10515600" cy="1325563"/>
          </a:xfrm>
        </p:spPr>
        <p:txBody>
          <a:bodyPr/>
          <a:lstStyle/>
          <a:p>
            <a:r>
              <a:rPr lang="en-US" dirty="0"/>
              <a:t>In addition to health insurance example</a:t>
            </a:r>
            <a:r>
              <a:rPr lang="tr-TR" dirty="0"/>
              <a:t>:</a:t>
            </a:r>
          </a:p>
        </p:txBody>
      </p:sp>
      <p:sp>
        <p:nvSpPr>
          <p:cNvPr id="3" name="İçerik Yer Tutucusu 2">
            <a:extLst>
              <a:ext uri="{FF2B5EF4-FFF2-40B4-BE49-F238E27FC236}">
                <a16:creationId xmlns:a16="http://schemas.microsoft.com/office/drawing/2014/main" id="{273A9BFB-D9A9-45DD-8DC3-A8218CAB80DE}"/>
              </a:ext>
            </a:extLst>
          </p:cNvPr>
          <p:cNvSpPr>
            <a:spLocks noGrp="1"/>
          </p:cNvSpPr>
          <p:nvPr>
            <p:ph idx="1"/>
          </p:nvPr>
        </p:nvSpPr>
        <p:spPr>
          <a:xfrm>
            <a:off x="838200" y="1643554"/>
            <a:ext cx="10515600" cy="4351338"/>
          </a:xfrm>
        </p:spPr>
        <p:txBody>
          <a:bodyPr/>
          <a:lstStyle/>
          <a:p>
            <a:pPr marL="0" indent="0">
              <a:buNone/>
            </a:pPr>
            <a:endParaRPr lang="tr-TR" dirty="0"/>
          </a:p>
          <a:p>
            <a:pPr marL="0" indent="0">
              <a:buNone/>
            </a:pPr>
            <a:r>
              <a:rPr lang="tr-TR" dirty="0"/>
              <a:t>   </a:t>
            </a:r>
            <a:r>
              <a:rPr lang="en-US" dirty="0"/>
              <a:t>Historically “the Big-3” automakers have provided generous health benefits to their employees. Mr. Gary Cowger, Group Vice President for Global Manufacturing at General Motors confirms that the price of every car sold in the United States during 2004 included $1200 in health insurance costs for GM employees and retirees. Unlike its main competitor, Toyota U.S. does not have this burden of employee health insurance, and this enhances its competitive advantage. Health insurance coverage and other fixed costs can easily become deciding factors.</a:t>
            </a:r>
            <a:endParaRPr lang="tr-TR" dirty="0"/>
          </a:p>
        </p:txBody>
      </p:sp>
    </p:spTree>
    <p:extLst>
      <p:ext uri="{BB962C8B-B14F-4D97-AF65-F5344CB8AC3E}">
        <p14:creationId xmlns:p14="http://schemas.microsoft.com/office/powerpoint/2010/main" val="313658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58FA011-D0C8-47D4-AEE3-D74B831F8BF9}"/>
              </a:ext>
            </a:extLst>
          </p:cNvPr>
          <p:cNvSpPr>
            <a:spLocks noGrp="1"/>
          </p:cNvSpPr>
          <p:nvPr>
            <p:ph idx="1"/>
          </p:nvPr>
        </p:nvSpPr>
        <p:spPr>
          <a:xfrm>
            <a:off x="838200" y="1253330"/>
            <a:ext cx="10515600" cy="4817531"/>
          </a:xfrm>
        </p:spPr>
        <p:txBody>
          <a:bodyPr/>
          <a:lstStyle/>
          <a:p>
            <a:pPr>
              <a:buFont typeface="Wingdings" panose="05000000000000000000" pitchFamily="2" charset="2"/>
              <a:buChar char="à"/>
            </a:pPr>
            <a:r>
              <a:rPr lang="en-US" dirty="0"/>
              <a:t>Other deciding factors for plant location might be </a:t>
            </a:r>
            <a:r>
              <a:rPr lang="en-US" u="sng" dirty="0"/>
              <a:t>local tax rates, government environmental regulations</a:t>
            </a:r>
            <a:r>
              <a:rPr lang="en-US" dirty="0"/>
              <a:t>, and </a:t>
            </a:r>
            <a:r>
              <a:rPr lang="en-US" u="sng" dirty="0"/>
              <a:t>government subsidies </a:t>
            </a:r>
            <a:r>
              <a:rPr lang="en-US" dirty="0"/>
              <a:t>for new plant construction.</a:t>
            </a:r>
            <a:endParaRPr lang="tr-TR" dirty="0"/>
          </a:p>
          <a:p>
            <a:pPr marL="0" indent="0">
              <a:buNone/>
            </a:pPr>
            <a:r>
              <a:rPr lang="tr-TR" dirty="0"/>
              <a:t>   </a:t>
            </a:r>
            <a:r>
              <a:rPr lang="en-US" dirty="0"/>
              <a:t> </a:t>
            </a:r>
            <a:endParaRPr lang="tr-TR" dirty="0"/>
          </a:p>
          <a:p>
            <a:pPr marL="0" indent="0">
              <a:buNone/>
            </a:pPr>
            <a:r>
              <a:rPr lang="tr-TR" dirty="0"/>
              <a:t>	</a:t>
            </a:r>
            <a:r>
              <a:rPr lang="en-US" dirty="0"/>
              <a:t>Intel built a Pentium-4 fabrication plant in Israel in 1999 largely because of a government cash subsidy of $600 million against their total investment of $1.8 billion. Ireland, in addition to having an English speaking population, has succeeded in attracting new manufacturing plants by offering low corporate tax rates and large cash subsidies</a:t>
            </a:r>
            <a:endParaRPr lang="tr-TR" dirty="0"/>
          </a:p>
        </p:txBody>
      </p:sp>
      <p:sp>
        <p:nvSpPr>
          <p:cNvPr id="4" name="Ok: Sağa Bükülü 3">
            <a:extLst>
              <a:ext uri="{FF2B5EF4-FFF2-40B4-BE49-F238E27FC236}">
                <a16:creationId xmlns:a16="http://schemas.microsoft.com/office/drawing/2014/main" id="{83DFB553-A07E-4EDE-AC02-274F552C90C5}"/>
              </a:ext>
            </a:extLst>
          </p:cNvPr>
          <p:cNvSpPr/>
          <p:nvPr/>
        </p:nvSpPr>
        <p:spPr>
          <a:xfrm>
            <a:off x="696797" y="2128101"/>
            <a:ext cx="433633" cy="1300899"/>
          </a:xfrm>
          <a:prstGeom prst="curvedRightArrow">
            <a:avLst>
              <a:gd name="adj1" fmla="val 0"/>
              <a:gd name="adj2" fmla="val 4832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854089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8053119-052C-4463-AAB6-F63A39E4F6A5}"/>
              </a:ext>
            </a:extLst>
          </p:cNvPr>
          <p:cNvSpPr>
            <a:spLocks noGrp="1"/>
          </p:cNvSpPr>
          <p:nvPr>
            <p:ph idx="1"/>
          </p:nvPr>
        </p:nvSpPr>
        <p:spPr>
          <a:xfrm>
            <a:off x="838200" y="1020451"/>
            <a:ext cx="10515600" cy="4817097"/>
          </a:xfrm>
        </p:spPr>
        <p:txBody>
          <a:bodyPr>
            <a:normAutofit/>
          </a:bodyPr>
          <a:lstStyle/>
          <a:p>
            <a:pPr marL="0" indent="0">
              <a:buNone/>
            </a:pPr>
            <a:r>
              <a:rPr lang="tr-TR" dirty="0"/>
              <a:t>    </a:t>
            </a:r>
            <a:r>
              <a:rPr lang="en-US" dirty="0"/>
              <a:t>Even so, low </a:t>
            </a:r>
            <a:r>
              <a:rPr lang="en-US" u="sng" dirty="0"/>
              <a:t>labor-cost</a:t>
            </a:r>
            <a:r>
              <a:rPr lang="en-US" dirty="0"/>
              <a:t> countries such as China, Mexico, and Brazil have continued to be attractive manufacturing sites over the past decade. However, it may not be economical to both produce parts and assemble them to final products in low-cost countries. </a:t>
            </a:r>
            <a:endParaRPr lang="tr-TR" dirty="0"/>
          </a:p>
          <a:p>
            <a:pPr marL="0" indent="0">
              <a:buNone/>
            </a:pPr>
            <a:r>
              <a:rPr lang="tr-TR" dirty="0"/>
              <a:t>   </a:t>
            </a:r>
            <a:r>
              <a:rPr lang="en-US" dirty="0"/>
              <a:t>Refrigerators, for example, should be built close to the target market. </a:t>
            </a:r>
            <a:r>
              <a:rPr lang="en-US" u="sng" dirty="0"/>
              <a:t>Transporting</a:t>
            </a:r>
            <a:r>
              <a:rPr lang="en-US" dirty="0"/>
              <a:t> a refrigerator is expensive, particularly when shipping cost is determined by volume (such as transport by sea) rather than weight. Fluctuating fuel prices ($70 for a barrel of oil in September 2005, $140 in April 2008, and $37 in February 2009) also call the remote-site production model into question, and with more volatile the fuel prices, profitability can vary constantly, especially for large products</a:t>
            </a:r>
            <a:endParaRPr lang="tr-TR" dirty="0"/>
          </a:p>
        </p:txBody>
      </p:sp>
    </p:spTree>
    <p:extLst>
      <p:ext uri="{BB962C8B-B14F-4D97-AF65-F5344CB8AC3E}">
        <p14:creationId xmlns:p14="http://schemas.microsoft.com/office/powerpoint/2010/main" val="3794500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alpha val="20000"/>
          </a:schemeClr>
        </a:solidFill>
        <a:effectLst/>
      </p:bgPr>
    </p:bg>
    <p:spTree>
      <p:nvGrpSpPr>
        <p:cNvPr id="1" name=""/>
        <p:cNvGrpSpPr/>
        <p:nvPr/>
      </p:nvGrpSpPr>
      <p:grpSpPr>
        <a:xfrm>
          <a:off x="0" y="0"/>
          <a:ext cx="0" cy="0"/>
          <a:chOff x="0" y="0"/>
          <a:chExt cx="0" cy="0"/>
        </a:xfrm>
      </p:grpSpPr>
      <p:sp>
        <p:nvSpPr>
          <p:cNvPr id="86" name="Rectangle 81">
            <a:extLst>
              <a:ext uri="{FF2B5EF4-FFF2-40B4-BE49-F238E27FC236}">
                <a16:creationId xmlns:a16="http://schemas.microsoft.com/office/drawing/2014/main" id="{681CD866-52B5-4280-A92B-56BDFD1E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3">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2351"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Resim 5">
            <a:extLst>
              <a:ext uri="{FF2B5EF4-FFF2-40B4-BE49-F238E27FC236}">
                <a16:creationId xmlns:a16="http://schemas.microsoft.com/office/drawing/2014/main" id="{2A11C3E5-89B1-464D-ACEE-0AB3F4DA2000}"/>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25000"/>
                    </a14:imgEffect>
                  </a14:imgLayer>
                </a14:imgProps>
              </a:ext>
            </a:extLst>
          </a:blip>
          <a:srcRect t="8188" r="-1" b="-1"/>
          <a:stretch/>
        </p:blipFill>
        <p:spPr>
          <a:xfrm>
            <a:off x="20" y="3579"/>
            <a:ext cx="6806133" cy="6854421"/>
          </a:xfrm>
          <a:prstGeom prst="rect">
            <a:avLst/>
          </a:prstGeom>
          <a:noFill/>
        </p:spPr>
      </p:pic>
      <p:sp>
        <p:nvSpPr>
          <p:cNvPr id="7" name="Metin kutusu 6">
            <a:extLst>
              <a:ext uri="{FF2B5EF4-FFF2-40B4-BE49-F238E27FC236}">
                <a16:creationId xmlns:a16="http://schemas.microsoft.com/office/drawing/2014/main" id="{094CA3DD-92AC-41BC-8DFA-FECA0C257DBD}"/>
              </a:ext>
            </a:extLst>
          </p:cNvPr>
          <p:cNvSpPr txBox="1"/>
          <p:nvPr/>
        </p:nvSpPr>
        <p:spPr>
          <a:xfrm>
            <a:off x="3051175" y="220534"/>
            <a:ext cx="3498979" cy="238591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rgbClr val="FFFF00"/>
                </a:solidFill>
                <a:latin typeface="+mj-lt"/>
                <a:ea typeface="+mj-ea"/>
                <a:cs typeface="+mj-cs"/>
              </a:rPr>
              <a:t>World’s Largest Port:    </a:t>
            </a:r>
            <a:r>
              <a:rPr lang="en-US" sz="4000" b="1" kern="1200" dirty="0">
                <a:solidFill>
                  <a:srgbClr val="FFFF00"/>
                </a:solidFill>
                <a:latin typeface="+mj-lt"/>
                <a:ea typeface="+mj-ea"/>
                <a:cs typeface="+mj-cs"/>
                <a:sym typeface="Wingdings" panose="05000000000000000000" pitchFamily="2" charset="2"/>
              </a:rPr>
              <a:t>    </a:t>
            </a:r>
            <a:r>
              <a:rPr lang="en-US" sz="4000" b="1" kern="1200" dirty="0">
                <a:solidFill>
                  <a:srgbClr val="FFFF00"/>
                </a:solidFill>
                <a:latin typeface="+mj-lt"/>
                <a:ea typeface="+mj-ea"/>
                <a:cs typeface="+mj-cs"/>
              </a:rPr>
              <a:t>Shanghai Port </a:t>
            </a:r>
          </a:p>
          <a:p>
            <a:pPr algn="ctr">
              <a:lnSpc>
                <a:spcPct val="90000"/>
              </a:lnSpc>
              <a:spcBef>
                <a:spcPct val="0"/>
              </a:spcBef>
              <a:spcAft>
                <a:spcPts val="600"/>
              </a:spcAft>
            </a:pPr>
            <a:endParaRPr lang="en-US" sz="4000" b="1" kern="1200" dirty="0">
              <a:solidFill>
                <a:srgbClr val="FFFF00"/>
              </a:solidFill>
              <a:latin typeface="+mj-lt"/>
              <a:ea typeface="+mj-ea"/>
              <a:cs typeface="+mj-cs"/>
            </a:endParaRPr>
          </a:p>
        </p:txBody>
      </p:sp>
      <p:pic>
        <p:nvPicPr>
          <p:cNvPr id="5" name="Resim 4">
            <a:extLst>
              <a:ext uri="{FF2B5EF4-FFF2-40B4-BE49-F238E27FC236}">
                <a16:creationId xmlns:a16="http://schemas.microsoft.com/office/drawing/2014/main" id="{C7648E7C-89DA-4626-B649-34E39F2B000F}"/>
              </a:ext>
            </a:extLst>
          </p:cNvPr>
          <p:cNvPicPr>
            <a:picLocks noChangeAspect="1"/>
          </p:cNvPicPr>
          <p:nvPr/>
        </p:nvPicPr>
        <p:blipFill rotWithShape="1">
          <a:blip r:embed="rId4">
            <a:extLst>
              <a:ext uri="{28A0092B-C50C-407E-A947-70E740481C1C}">
                <a14:useLocalDpi xmlns:a14="http://schemas.microsoft.com/office/drawing/2010/main" val="0"/>
              </a:ext>
            </a:extLst>
          </a:blip>
          <a:srcRect t="7862" r="-3" b="13002"/>
          <a:stretch/>
        </p:blipFill>
        <p:spPr>
          <a:xfrm>
            <a:off x="6883401" y="803191"/>
            <a:ext cx="4516920" cy="2385915"/>
          </a:xfrm>
          <a:prstGeom prst="rect">
            <a:avLst/>
          </a:prstGeom>
        </p:spPr>
      </p:pic>
      <p:sp>
        <p:nvSpPr>
          <p:cNvPr id="3" name="İçerik Yer Tutucusu 2">
            <a:extLst>
              <a:ext uri="{FF2B5EF4-FFF2-40B4-BE49-F238E27FC236}">
                <a16:creationId xmlns:a16="http://schemas.microsoft.com/office/drawing/2014/main" id="{FDECD702-5B7E-4E5F-BF72-D0DC26666030}"/>
              </a:ext>
            </a:extLst>
          </p:cNvPr>
          <p:cNvSpPr>
            <a:spLocks noGrp="1"/>
          </p:cNvSpPr>
          <p:nvPr>
            <p:ph idx="1"/>
          </p:nvPr>
        </p:nvSpPr>
        <p:spPr>
          <a:xfrm>
            <a:off x="6883401" y="3676052"/>
            <a:ext cx="4516920" cy="2375756"/>
          </a:xfrm>
        </p:spPr>
        <p:txBody>
          <a:bodyPr vert="horz" lIns="91440" tIns="45720" rIns="91440" bIns="45720" rtlCol="0" anchor="ctr">
            <a:normAutofit/>
          </a:bodyPr>
          <a:lstStyle/>
          <a:p>
            <a:pPr marL="0" indent="0">
              <a:buNone/>
            </a:pPr>
            <a:r>
              <a:rPr lang="tr-TR" sz="1500" dirty="0">
                <a:sym typeface="Wingdings" panose="05000000000000000000" pitchFamily="2" charset="2"/>
              </a:rPr>
              <a:t></a:t>
            </a:r>
            <a:r>
              <a:rPr lang="en-US" sz="1500" dirty="0"/>
              <a:t>    Something as simple as poor roads between a plant and a nearby port or airport can delay shipping of products. That’s why the most attractive offshore facilities are often those near the most modern export terminals. In China, most industrial development is in cities like Shanghai and Guangzhou that are near the ocean and have modern airports. Reliable transport may be further exacerbated by strikes in the ports and airports, which tend to occur frequently in some countries</a:t>
            </a:r>
          </a:p>
        </p:txBody>
      </p:sp>
    </p:spTree>
    <p:extLst>
      <p:ext uri="{BB962C8B-B14F-4D97-AF65-F5344CB8AC3E}">
        <p14:creationId xmlns:p14="http://schemas.microsoft.com/office/powerpoint/2010/main" val="260339848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F4711DC-A700-49BB-89C6-CFB9662087E6}"/>
              </a:ext>
            </a:extLst>
          </p:cNvPr>
          <p:cNvSpPr>
            <a:spLocks noGrp="1"/>
          </p:cNvSpPr>
          <p:nvPr>
            <p:ph type="title"/>
          </p:nvPr>
        </p:nvSpPr>
        <p:spPr>
          <a:xfrm>
            <a:off x="838200" y="242577"/>
            <a:ext cx="10515600" cy="1325563"/>
          </a:xfrm>
        </p:spPr>
        <p:txBody>
          <a:bodyPr/>
          <a:lstStyle/>
          <a:p>
            <a:r>
              <a:rPr lang="en-US" dirty="0"/>
              <a:t>Based on these examples, a useful strategy for global manufacturers may be</a:t>
            </a:r>
            <a:r>
              <a:rPr lang="tr-TR" dirty="0"/>
              <a:t>:</a:t>
            </a:r>
          </a:p>
        </p:txBody>
      </p:sp>
      <p:sp>
        <p:nvSpPr>
          <p:cNvPr id="3" name="İçerik Yer Tutucusu 2">
            <a:extLst>
              <a:ext uri="{FF2B5EF4-FFF2-40B4-BE49-F238E27FC236}">
                <a16:creationId xmlns:a16="http://schemas.microsoft.com/office/drawing/2014/main" id="{6435402C-D8BE-4FFD-AD34-6C16A06C33C1}"/>
              </a:ext>
            </a:extLst>
          </p:cNvPr>
          <p:cNvSpPr>
            <a:spLocks noGrp="1"/>
          </p:cNvSpPr>
          <p:nvPr>
            <p:ph idx="1"/>
          </p:nvPr>
        </p:nvSpPr>
        <p:spPr>
          <a:xfrm>
            <a:off x="838200" y="2189047"/>
            <a:ext cx="10515600" cy="3377971"/>
          </a:xfrm>
        </p:spPr>
        <p:txBody>
          <a:bodyPr/>
          <a:lstStyle/>
          <a:p>
            <a:pPr>
              <a:buFont typeface="Wingdings" panose="05000000000000000000" pitchFamily="2" charset="2"/>
              <a:buChar char="ü"/>
            </a:pPr>
            <a:r>
              <a:rPr lang="tr-TR" dirty="0"/>
              <a:t>   </a:t>
            </a:r>
            <a:r>
              <a:rPr lang="en-US" dirty="0"/>
              <a:t>Produce labor-intensive, mass-produced parts in low-labor-cost countries. </a:t>
            </a:r>
            <a:endParaRPr lang="tr-TR" dirty="0"/>
          </a:p>
          <a:p>
            <a:pPr>
              <a:buFont typeface="Wingdings" panose="05000000000000000000" pitchFamily="2" charset="2"/>
              <a:buChar char="ü"/>
            </a:pPr>
            <a:endParaRPr lang="tr-TR" dirty="0"/>
          </a:p>
          <a:p>
            <a:pPr>
              <a:buFont typeface="Wingdings" panose="05000000000000000000" pitchFamily="2" charset="2"/>
              <a:buChar char="ü"/>
            </a:pPr>
            <a:r>
              <a:rPr lang="tr-TR" dirty="0"/>
              <a:t>   </a:t>
            </a:r>
            <a:r>
              <a:rPr lang="en-US" dirty="0"/>
              <a:t>Build final assembly plants in the target market country, </a:t>
            </a:r>
            <a:endParaRPr lang="tr-TR" dirty="0"/>
          </a:p>
          <a:p>
            <a:pPr>
              <a:buFont typeface="Wingdings" panose="05000000000000000000" pitchFamily="2" charset="2"/>
              <a:buChar char="ü"/>
            </a:pPr>
            <a:endParaRPr lang="tr-TR" dirty="0"/>
          </a:p>
          <a:p>
            <a:pPr>
              <a:buFont typeface="Wingdings" panose="05000000000000000000" pitchFamily="2" charset="2"/>
              <a:buChar char="ü"/>
            </a:pPr>
            <a:r>
              <a:rPr lang="tr-TR" dirty="0"/>
              <a:t>   B</a:t>
            </a:r>
            <a:r>
              <a:rPr lang="en-US" dirty="0" err="1"/>
              <a:t>ut</a:t>
            </a:r>
            <a:r>
              <a:rPr lang="en-US" dirty="0"/>
              <a:t> keep production of proprietary and critical parts in the home country</a:t>
            </a:r>
            <a:endParaRPr lang="tr-TR" dirty="0"/>
          </a:p>
        </p:txBody>
      </p:sp>
    </p:spTree>
    <p:extLst>
      <p:ext uri="{BB962C8B-B14F-4D97-AF65-F5344CB8AC3E}">
        <p14:creationId xmlns:p14="http://schemas.microsoft.com/office/powerpoint/2010/main" val="2522975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D3AD219-6BC1-48E7-83C0-7A73C053164B}"/>
              </a:ext>
            </a:extLst>
          </p:cNvPr>
          <p:cNvSpPr>
            <a:spLocks noGrp="1"/>
          </p:cNvSpPr>
          <p:nvPr>
            <p:ph idx="1"/>
          </p:nvPr>
        </p:nvSpPr>
        <p:spPr>
          <a:xfrm>
            <a:off x="838200" y="2480018"/>
            <a:ext cx="10515600" cy="1897963"/>
          </a:xfrm>
        </p:spPr>
        <p:txBody>
          <a:bodyPr>
            <a:normAutofit/>
          </a:bodyPr>
          <a:lstStyle/>
          <a:p>
            <a:pPr marL="0" indent="0">
              <a:buNone/>
            </a:pPr>
            <a:r>
              <a:rPr lang="en-US" sz="3600" b="1" dirty="0"/>
              <a:t>Globalization</a:t>
            </a:r>
            <a:r>
              <a:rPr lang="en-US" sz="3600" dirty="0"/>
              <a:t> is the integration and interdependency of world markets and resources in producing consumer goods and services</a:t>
            </a:r>
            <a:endParaRPr lang="tr-TR" sz="3600" dirty="0"/>
          </a:p>
        </p:txBody>
      </p:sp>
    </p:spTree>
    <p:extLst>
      <p:ext uri="{BB962C8B-B14F-4D97-AF65-F5344CB8AC3E}">
        <p14:creationId xmlns:p14="http://schemas.microsoft.com/office/powerpoint/2010/main" val="2641008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C766420-FA15-4D60-B290-5F88C5CA2B06}"/>
              </a:ext>
            </a:extLst>
          </p:cNvPr>
          <p:cNvSpPr>
            <a:spLocks noGrp="1"/>
          </p:cNvSpPr>
          <p:nvPr>
            <p:ph idx="1"/>
          </p:nvPr>
        </p:nvSpPr>
        <p:spPr>
          <a:xfrm>
            <a:off x="838200" y="1253331"/>
            <a:ext cx="10515600" cy="4351338"/>
          </a:xfrm>
        </p:spPr>
        <p:txBody>
          <a:bodyPr>
            <a:normAutofit fontScale="92500"/>
          </a:bodyPr>
          <a:lstStyle/>
          <a:p>
            <a:pPr>
              <a:buFont typeface="Wingdings" panose="05000000000000000000" pitchFamily="2" charset="2"/>
              <a:buChar char="Ø"/>
            </a:pPr>
            <a:r>
              <a:rPr lang="tr-TR" dirty="0"/>
              <a:t>   </a:t>
            </a:r>
            <a:r>
              <a:rPr lang="en-US" dirty="0"/>
              <a:t>In planning resources, another important question is how one can design manufacturing plants so that production can be quickly shifted from one country to another to take advantage of changing conditions, such as fluctuating currency exchange rates.</a:t>
            </a:r>
            <a:r>
              <a:rPr lang="tr-TR" dirty="0"/>
              <a:t> </a:t>
            </a:r>
            <a:r>
              <a:rPr lang="en-US" dirty="0"/>
              <a:t>To be effective, a production shift from country to country must be quickly executed within a several months. To be able to move whole factories, the equipment and production systems must be modular and reconfigurable such that they can be readily shipped to the new location and install there at the required capacity and provides exactly the functionality. When making these kinds of changes, compensation and transition for the workers in the ramped-down plants should also be considered, especially if they ever want them to come back.</a:t>
            </a:r>
            <a:endParaRPr lang="tr-TR" dirty="0"/>
          </a:p>
        </p:txBody>
      </p:sp>
    </p:spTree>
    <p:extLst>
      <p:ext uri="{BB962C8B-B14F-4D97-AF65-F5344CB8AC3E}">
        <p14:creationId xmlns:p14="http://schemas.microsoft.com/office/powerpoint/2010/main" val="2240145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D84EF94-D1BC-40F0-B38F-584DC63ABB4C}"/>
              </a:ext>
            </a:extLst>
          </p:cNvPr>
          <p:cNvSpPr>
            <a:spLocks noGrp="1"/>
          </p:cNvSpPr>
          <p:nvPr>
            <p:ph idx="1"/>
          </p:nvPr>
        </p:nvSpPr>
        <p:spPr>
          <a:xfrm>
            <a:off x="838200" y="2772249"/>
            <a:ext cx="10515600" cy="1313501"/>
          </a:xfrm>
        </p:spPr>
        <p:txBody>
          <a:bodyPr>
            <a:normAutofit/>
          </a:bodyPr>
          <a:lstStyle/>
          <a:p>
            <a:pPr marL="0" indent="0" algn="ctr">
              <a:buNone/>
            </a:pPr>
            <a:r>
              <a:rPr lang="en-US" sz="4400" dirty="0"/>
              <a:t>The issue of where to locate manufacturing facilities in a global market is very important</a:t>
            </a:r>
            <a:endParaRPr lang="tr-TR" sz="4400" dirty="0"/>
          </a:p>
        </p:txBody>
      </p:sp>
    </p:spTree>
    <p:extLst>
      <p:ext uri="{BB962C8B-B14F-4D97-AF65-F5344CB8AC3E}">
        <p14:creationId xmlns:p14="http://schemas.microsoft.com/office/powerpoint/2010/main" val="661817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978C2640-9331-427C-AAF4-F071DCA484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9146" y="643466"/>
            <a:ext cx="8913707" cy="5571067"/>
          </a:xfrm>
          <a:prstGeom prst="rect">
            <a:avLst/>
          </a:prstGeom>
        </p:spPr>
      </p:pic>
    </p:spTree>
    <p:extLst>
      <p:ext uri="{BB962C8B-B14F-4D97-AF65-F5344CB8AC3E}">
        <p14:creationId xmlns:p14="http://schemas.microsoft.com/office/powerpoint/2010/main" val="313813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1">
            <a:extLst>
              <a:ext uri="{FF2B5EF4-FFF2-40B4-BE49-F238E27FC236}">
                <a16:creationId xmlns:a16="http://schemas.microsoft.com/office/drawing/2014/main" id="{BD053468-3409-4EDB-8778-E8315C3721D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765425" y="-519113"/>
            <a:ext cx="6661150" cy="709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4">
            <a:extLst>
              <a:ext uri="{FF2B5EF4-FFF2-40B4-BE49-F238E27FC236}">
                <a16:creationId xmlns:a16="http://schemas.microsoft.com/office/drawing/2014/main" id="{0BBFFAB4-0C68-47DC-95C7-FE0CA58AAC9A}"/>
              </a:ext>
            </a:extLst>
          </p:cNvPr>
          <p:cNvSpPr txBox="1">
            <a:spLocks noChangeArrowheads="1"/>
          </p:cNvSpPr>
          <p:nvPr/>
        </p:nvSpPr>
        <p:spPr bwMode="auto">
          <a:xfrm>
            <a:off x="2279650" y="5157788"/>
            <a:ext cx="8064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tr-TR" altLang="tr-TR" sz="6000" b="1">
                <a:solidFill>
                  <a:srgbClr val="C00000"/>
                </a:solidFill>
              </a:rPr>
              <a:t>THANKS FOR LISTENING</a:t>
            </a:r>
            <a:endParaRPr lang="en-US" altLang="tr-TR" sz="6000" b="1">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5BB57256-C8CA-43C7-BC15-6912C2989D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7082" y="529389"/>
            <a:ext cx="7732296" cy="5799222"/>
          </a:xfrm>
        </p:spPr>
      </p:pic>
    </p:spTree>
    <p:extLst>
      <p:ext uri="{BB962C8B-B14F-4D97-AF65-F5344CB8AC3E}">
        <p14:creationId xmlns:p14="http://schemas.microsoft.com/office/powerpoint/2010/main" val="1247639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4B0CED5-4E27-4DAF-B296-0AA9646D8728}"/>
              </a:ext>
            </a:extLst>
          </p:cNvPr>
          <p:cNvSpPr>
            <a:spLocks noGrp="1"/>
          </p:cNvSpPr>
          <p:nvPr>
            <p:ph idx="1"/>
          </p:nvPr>
        </p:nvSpPr>
        <p:spPr>
          <a:xfrm>
            <a:off x="838200" y="1626892"/>
            <a:ext cx="10515600" cy="3604215"/>
          </a:xfrm>
        </p:spPr>
        <p:txBody>
          <a:bodyPr/>
          <a:lstStyle/>
          <a:p>
            <a:pPr marL="0" indent="0">
              <a:buNone/>
            </a:pPr>
            <a:r>
              <a:rPr lang="en-US" b="1" dirty="0"/>
              <a:t>Market integration </a:t>
            </a:r>
            <a:r>
              <a:rPr lang="en-US" dirty="0"/>
              <a:t>means opening markets of countries around the globe for buying, producing, and selling with minimal government interference, a process that is greatly facilitated when the countries are members of the World Trade Organization (</a:t>
            </a:r>
            <a:r>
              <a:rPr lang="en-US"/>
              <a:t>WTO). </a:t>
            </a:r>
            <a:r>
              <a:rPr lang="en-US" dirty="0"/>
              <a:t>Government interference might otherwise include import taxes, domestic production subsidies, trade quotas, or import licenses. The absence of government restriction, combined with the low cost and expediency of communication technologies, makes global access to buyers and sellers easy, and generally reduces product and service pricing for consumers.</a:t>
            </a:r>
            <a:endParaRPr lang="tr-TR" dirty="0"/>
          </a:p>
        </p:txBody>
      </p:sp>
    </p:spTree>
    <p:extLst>
      <p:ext uri="{BB962C8B-B14F-4D97-AF65-F5344CB8AC3E}">
        <p14:creationId xmlns:p14="http://schemas.microsoft.com/office/powerpoint/2010/main" val="13444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E2CD463-399F-4BC7-9EA9-4AAA24B88C44}"/>
              </a:ext>
            </a:extLst>
          </p:cNvPr>
          <p:cNvSpPr>
            <a:spLocks noGrp="1"/>
          </p:cNvSpPr>
          <p:nvPr>
            <p:ph idx="1"/>
          </p:nvPr>
        </p:nvSpPr>
        <p:spPr>
          <a:xfrm>
            <a:off x="838200" y="2593140"/>
            <a:ext cx="10515600" cy="1671719"/>
          </a:xfrm>
        </p:spPr>
        <p:txBody>
          <a:bodyPr/>
          <a:lstStyle/>
          <a:p>
            <a:pPr marL="0" indent="0">
              <a:buNone/>
            </a:pPr>
            <a:r>
              <a:rPr lang="en-US" b="1" dirty="0"/>
              <a:t>Market interdependence </a:t>
            </a:r>
            <a:r>
              <a:rPr lang="en-US" dirty="0"/>
              <a:t>means that, in order to prosper, local markets are more dependent on markets in other countries for buying, selling, or producing not only the parts and products they need, but also knowledge and R&amp;D capabilities.</a:t>
            </a:r>
            <a:endParaRPr lang="tr-TR" dirty="0"/>
          </a:p>
        </p:txBody>
      </p:sp>
    </p:spTree>
    <p:extLst>
      <p:ext uri="{BB962C8B-B14F-4D97-AF65-F5344CB8AC3E}">
        <p14:creationId xmlns:p14="http://schemas.microsoft.com/office/powerpoint/2010/main" val="16717268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3109</Words>
  <Application>Microsoft Office PowerPoint</Application>
  <PresentationFormat>Geniş ekran</PresentationFormat>
  <Paragraphs>308</Paragraphs>
  <Slides>63</Slides>
  <Notes>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63</vt:i4>
      </vt:variant>
    </vt:vector>
  </HeadingPairs>
  <TitlesOfParts>
    <vt:vector size="70" baseType="lpstr">
      <vt:lpstr>Arial</vt:lpstr>
      <vt:lpstr>Arial Black</vt:lpstr>
      <vt:lpstr>Calibri</vt:lpstr>
      <vt:lpstr>Calibri Light</vt:lpstr>
      <vt:lpstr>Corbel</vt:lpstr>
      <vt:lpstr>Wingdings</vt:lpstr>
      <vt:lpstr>Office Teması</vt:lpstr>
      <vt:lpstr>PowerPoint Sunusu</vt:lpstr>
      <vt:lpstr>PowerPoint Sunusu</vt:lpstr>
      <vt:lpstr>Chapter 13  Enterprise Globalization Strategies </vt:lpstr>
      <vt:lpstr>PowerPoint Sunusu</vt:lpstr>
      <vt:lpstr>PowerPoint Sunusu</vt:lpstr>
      <vt:lpstr>PowerPoint Sunusu</vt:lpstr>
      <vt:lpstr>PowerPoint Sunusu</vt:lpstr>
      <vt:lpstr>PowerPoint Sunusu</vt:lpstr>
      <vt:lpstr>PowerPoint Sunusu</vt:lpstr>
      <vt:lpstr>PowerPoint Sunusu</vt:lpstr>
      <vt:lpstr>13.1 WHY ENTERPRISES BECOME GLOBAL</vt:lpstr>
      <vt:lpstr>13.1 WHY ENTERPRISES BECOME GLOBAL</vt:lpstr>
      <vt:lpstr>PowerPoint Sunusu</vt:lpstr>
      <vt:lpstr>PowerPoint Sunusu</vt:lpstr>
      <vt:lpstr>(Procter &amp; Gamble) P &amp; G </vt:lpstr>
      <vt:lpstr>PowerPoint Sunusu</vt:lpstr>
      <vt:lpstr>Example of Euro/Dolar between 2001- 2005 </vt:lpstr>
      <vt:lpstr>PowerPoint Sunusu</vt:lpstr>
      <vt:lpstr>PowerPoint Sunusu</vt:lpstr>
      <vt:lpstr>PowerPoint Sunusu</vt:lpstr>
      <vt:lpstr>PowerPoint Sunusu</vt:lpstr>
      <vt:lpstr>13.1.2 The Risks of Globalization</vt:lpstr>
      <vt:lpstr>The Risks of Globalization</vt:lpstr>
      <vt:lpstr>1. Risk, Locating Factories Offshore </vt:lpstr>
      <vt:lpstr>2. Risk, Interdependency of World Markets</vt:lpstr>
      <vt:lpstr>3. Risk, Currency Exchange Rates</vt:lpstr>
      <vt:lpstr>4.Risk, Changing Economic Rules</vt:lpstr>
      <vt:lpstr>5. Risk, Standards and Norms of Imported Products</vt:lpstr>
      <vt:lpstr>6. Risk, National Sovereignty</vt:lpstr>
      <vt:lpstr>Another Risk, Broad Environmental Problems</vt:lpstr>
      <vt:lpstr>Issues That Addresses A Global Growth Strategy </vt:lpstr>
      <vt:lpstr>13.2 COUNTRIES OF POTENTIAL NEW MARKETS </vt:lpstr>
      <vt:lpstr>13.2 COUNTRIES OF POTENTIAL NEW MARKETS (CONT.)</vt:lpstr>
      <vt:lpstr>Change In Salaries</vt:lpstr>
      <vt:lpstr>13.2 COUNTRIES OF POTENTIAL NEW MARKETS (CONT.)</vt:lpstr>
      <vt:lpstr>13.2 COUNTRIES OF POTENTIAL NEW MARKETS (CONT.)</vt:lpstr>
      <vt:lpstr>List of Nations with Emerging Markets</vt:lpstr>
      <vt:lpstr>13.2 COUNTRIES OF POTENTIAL NEW MARKETS (CONT.)</vt:lpstr>
      <vt:lpstr>13.2 COUNTRIES OF POTENTIAL NEW MARKETS (CONT.)</vt:lpstr>
      <vt:lpstr>13.2 COUNTRIES OF POTENTIAL NEW MARKETS (CONT.)</vt:lpstr>
      <vt:lpstr>13.2 COUNTRIES OF POTENTIAL NEW MARKETS (CONT.)</vt:lpstr>
      <vt:lpstr>13.2 COUNTRIES OF POTENTIAL NEW MARKETS (CONT.)</vt:lpstr>
      <vt:lpstr>13.3 PRODUCT DESIGN FOR GLOBALIZATION</vt:lpstr>
      <vt:lpstr>13.3 PRODUCT DESIGN FOR GLOBALIZATION</vt:lpstr>
      <vt:lpstr>13.3 PRODUCT DESIGN FOR GLOBALIZATION</vt:lpstr>
      <vt:lpstr>This is example of how cultural and regional differences can affect product design:</vt:lpstr>
      <vt:lpstr>PowerPoint Sunusu</vt:lpstr>
      <vt:lpstr>PowerPoint Sunusu</vt:lpstr>
      <vt:lpstr>PowerPoint Sunusu</vt:lpstr>
      <vt:lpstr>PowerPoint Sunusu</vt:lpstr>
      <vt:lpstr>PowerPoint Sunusu</vt:lpstr>
      <vt:lpstr>13.4 LOCATION OF MANUFACTURING PLANTS</vt:lpstr>
      <vt:lpstr>PowerPoint Sunusu</vt:lpstr>
      <vt:lpstr>PowerPoint Sunusu</vt:lpstr>
      <vt:lpstr>In addition to health insurance example:</vt:lpstr>
      <vt:lpstr>PowerPoint Sunusu</vt:lpstr>
      <vt:lpstr>PowerPoint Sunusu</vt:lpstr>
      <vt:lpstr>PowerPoint Sunusu</vt:lpstr>
      <vt:lpstr>Based on these examples, a useful strategy for global manufacturers may be:</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mkalelim50@gmail.com</dc:creator>
  <cp:lastModifiedBy>mkalelim50@gmail.com</cp:lastModifiedBy>
  <cp:revision>15</cp:revision>
  <dcterms:created xsi:type="dcterms:W3CDTF">2018-12-25T08:41:59Z</dcterms:created>
  <dcterms:modified xsi:type="dcterms:W3CDTF">2018-12-27T08:59:11Z</dcterms:modified>
</cp:coreProperties>
</file>